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5" r:id="rId9"/>
    <p:sldId id="264" r:id="rId10"/>
    <p:sldId id="266" r:id="rId11"/>
    <p:sldId id="267" r:id="rId12"/>
    <p:sldId id="268" r:id="rId13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1" d="100"/>
          <a:sy n="81" d="100"/>
        </p:scale>
        <p:origin x="120" y="7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16104-CEFA-4A9A-B431-A12347A4AA28}" type="datetimeFigureOut">
              <a:rPr lang="pl-PL" smtClean="0"/>
              <a:t>2017-06-12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D2999-FB11-4994-8711-12A1038A189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84342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16104-CEFA-4A9A-B431-A12347A4AA28}" type="datetimeFigureOut">
              <a:rPr lang="pl-PL" smtClean="0"/>
              <a:t>2017-06-12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D2999-FB11-4994-8711-12A1038A189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743819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16104-CEFA-4A9A-B431-A12347A4AA28}" type="datetimeFigureOut">
              <a:rPr lang="pl-PL" smtClean="0"/>
              <a:t>2017-06-12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D2999-FB11-4994-8711-12A1038A189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51819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16104-CEFA-4A9A-B431-A12347A4AA28}" type="datetimeFigureOut">
              <a:rPr lang="pl-PL" smtClean="0"/>
              <a:t>2017-06-12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D2999-FB11-4994-8711-12A1038A189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224771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16104-CEFA-4A9A-B431-A12347A4AA28}" type="datetimeFigureOut">
              <a:rPr lang="pl-PL" smtClean="0"/>
              <a:t>2017-06-12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D2999-FB11-4994-8711-12A1038A189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380638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16104-CEFA-4A9A-B431-A12347A4AA28}" type="datetimeFigureOut">
              <a:rPr lang="pl-PL" smtClean="0"/>
              <a:t>2017-06-12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D2999-FB11-4994-8711-12A1038A189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582113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16104-CEFA-4A9A-B431-A12347A4AA28}" type="datetimeFigureOut">
              <a:rPr lang="pl-PL" smtClean="0"/>
              <a:t>2017-06-12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D2999-FB11-4994-8711-12A1038A189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176836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16104-CEFA-4A9A-B431-A12347A4AA28}" type="datetimeFigureOut">
              <a:rPr lang="pl-PL" smtClean="0"/>
              <a:t>2017-06-12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D2999-FB11-4994-8711-12A1038A189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338857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16104-CEFA-4A9A-B431-A12347A4AA28}" type="datetimeFigureOut">
              <a:rPr lang="pl-PL" smtClean="0"/>
              <a:t>2017-06-12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D2999-FB11-4994-8711-12A1038A189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365657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16104-CEFA-4A9A-B431-A12347A4AA28}" type="datetimeFigureOut">
              <a:rPr lang="pl-PL" smtClean="0"/>
              <a:t>2017-06-12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D2999-FB11-4994-8711-12A1038A189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744308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16104-CEFA-4A9A-B431-A12347A4AA28}" type="datetimeFigureOut">
              <a:rPr lang="pl-PL" smtClean="0"/>
              <a:t>2017-06-12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D2999-FB11-4994-8711-12A1038A189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159503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C16104-CEFA-4A9A-B431-A12347A4AA28}" type="datetimeFigureOut">
              <a:rPr lang="pl-PL" smtClean="0"/>
              <a:t>2017-06-12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8D2999-FB11-4994-8711-12A1038A189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97245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a 2"/>
          <p:cNvGrpSpPr/>
          <p:nvPr/>
        </p:nvGrpSpPr>
        <p:grpSpPr>
          <a:xfrm>
            <a:off x="-1" y="13825"/>
            <a:ext cx="12192001" cy="7578727"/>
            <a:chOff x="-1" y="-100013"/>
            <a:chExt cx="12192001" cy="7578727"/>
          </a:xfrm>
        </p:grpSpPr>
        <p:pic>
          <p:nvPicPr>
            <p:cNvPr id="3074" name="Picture 2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7964" y="979489"/>
              <a:ext cx="6313487" cy="6499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Rectangle 14"/>
            <p:cNvSpPr/>
            <p:nvPr/>
          </p:nvSpPr>
          <p:spPr>
            <a:xfrm>
              <a:off x="-1" y="-100013"/>
              <a:ext cx="12191999" cy="690800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50000"/>
                    <a:alpha val="20000"/>
                  </a:schemeClr>
                </a:gs>
                <a:gs pos="50000">
                  <a:schemeClr val="bg1">
                    <a:lumMod val="85000"/>
                    <a:alpha val="20000"/>
                  </a:schemeClr>
                </a:gs>
                <a:gs pos="100000">
                  <a:schemeClr val="bg1">
                    <a:alpha val="20000"/>
                  </a:schemeClr>
                </a:gs>
              </a:gsLst>
              <a:lin ang="5400000" scaled="1"/>
              <a:tileRect/>
            </a:gradFill>
          </p:spPr>
          <p:style>
            <a:lnRef idx="1">
              <a:schemeClr val="dk1"/>
            </a:lnRef>
            <a:fillRef idx="100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0" y="5707537"/>
              <a:ext cx="12192000" cy="1430338"/>
            </a:xfrm>
            <a:prstGeom prst="rect">
              <a:avLst/>
            </a:prstGeom>
            <a:solidFill>
              <a:srgbClr val="AB3124"/>
            </a:solidFill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0" y="-100013"/>
              <a:ext cx="12191999" cy="1401763"/>
            </a:xfrm>
            <a:prstGeom prst="rect">
              <a:avLst/>
            </a:prstGeom>
            <a:solidFill>
              <a:srgbClr val="AB3124"/>
            </a:solidFill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pic>
          <p:nvPicPr>
            <p:cNvPr id="3078" name="Picture 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8838" b="6241"/>
            <a:stretch>
              <a:fillRect/>
            </a:stretch>
          </p:blipFill>
          <p:spPr bwMode="auto">
            <a:xfrm>
              <a:off x="3143251" y="428626"/>
              <a:ext cx="5591175" cy="13446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Rectangle 8"/>
            <p:cNvSpPr/>
            <p:nvPr/>
          </p:nvSpPr>
          <p:spPr>
            <a:xfrm>
              <a:off x="117566" y="1355883"/>
              <a:ext cx="11978640" cy="12207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775520" y="6165305"/>
              <a:ext cx="6447070" cy="46166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pl-PL" sz="1200" dirty="0">
                  <a:ln w="3175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rgbClr val="FFFFFF"/>
                  </a:solidFill>
                  <a:latin typeface="Arial" pitchFamily="34" charset="0"/>
                </a:rPr>
                <a:t>Organizatorzy:</a:t>
              </a:r>
            </a:p>
            <a:p>
              <a:pPr>
                <a:defRPr/>
              </a:pPr>
              <a:r>
                <a:rPr lang="pl-PL" sz="1200" dirty="0">
                  <a:ln w="3175" cmpd="sng">
                    <a:noFill/>
                    <a:prstDash val="solid"/>
                  </a:ln>
                  <a:solidFill>
                    <a:srgbClr val="FFFFFF"/>
                  </a:solidFill>
                  <a:latin typeface="Arial" pitchFamily="34" charset="0"/>
                </a:rPr>
                <a:t>Instytut Pedagogiki, Wydział Pedagogiki i Psychologii, Uniwersytet Kazimierza Wielkiego</a:t>
              </a:r>
              <a:endParaRPr lang="en-US" sz="1200" dirty="0">
                <a:ln w="3175" cmpd="sng">
                  <a:noFill/>
                  <a:prstDash val="solid"/>
                </a:ln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213360" y="5777496"/>
              <a:ext cx="11978640" cy="14925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pic>
          <p:nvPicPr>
            <p:cNvPr id="3083" name="Picture 18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0380"/>
            <a:stretch>
              <a:fillRect/>
            </a:stretch>
          </p:blipFill>
          <p:spPr bwMode="auto">
            <a:xfrm>
              <a:off x="8256589" y="5862638"/>
              <a:ext cx="1411287" cy="12176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4" name="Picture 17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0057"/>
            <a:stretch>
              <a:fillRect/>
            </a:stretch>
          </p:blipFill>
          <p:spPr bwMode="auto">
            <a:xfrm>
              <a:off x="9120188" y="5862638"/>
              <a:ext cx="1435100" cy="12176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5" name="Picture 1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92601" y="76200"/>
              <a:ext cx="3292475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pole tekstowe 1"/>
            <p:cNvSpPr txBox="1"/>
            <p:nvPr/>
          </p:nvSpPr>
          <p:spPr>
            <a:xfrm>
              <a:off x="2275112" y="2711382"/>
              <a:ext cx="764177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pl-PL" sz="3200" dirty="0"/>
            </a:p>
          </p:txBody>
        </p:sp>
        <p:sp>
          <p:nvSpPr>
            <p:cNvPr id="16" name="pole tekstowe 15"/>
            <p:cNvSpPr txBox="1"/>
            <p:nvPr/>
          </p:nvSpPr>
          <p:spPr>
            <a:xfrm>
              <a:off x="6478613" y="4291509"/>
              <a:ext cx="4511626" cy="1692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pl-PL" sz="2400" dirty="0"/>
            </a:p>
            <a:p>
              <a:r>
                <a:rPr lang="pl-PL" sz="2400" dirty="0"/>
                <a:t>Promotor: dr Halina Laskowska</a:t>
              </a:r>
            </a:p>
            <a:p>
              <a:r>
                <a:rPr lang="pl-PL" sz="2400" dirty="0"/>
                <a:t>Kierunek: Logopedia</a:t>
              </a:r>
            </a:p>
            <a:p>
              <a:endParaRPr lang="pl-PL" sz="3200" dirty="0"/>
            </a:p>
          </p:txBody>
        </p:sp>
      </p:grpSp>
      <p:sp>
        <p:nvSpPr>
          <p:cNvPr id="4" name="Prostokąt 3"/>
          <p:cNvSpPr/>
          <p:nvPr/>
        </p:nvSpPr>
        <p:spPr>
          <a:xfrm>
            <a:off x="895349" y="3289383"/>
            <a:ext cx="1070610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800" dirty="0"/>
              <a:t>Temat: </a:t>
            </a:r>
            <a:r>
              <a:rPr lang="pl-PL" sz="2800" b="1" i="1" dirty="0"/>
              <a:t>Stan rozwoju mowy diagnozowany u uczniów </a:t>
            </a:r>
          </a:p>
          <a:p>
            <a:pPr algn="ctr"/>
            <a:r>
              <a:rPr lang="pl-PL" sz="2800" b="1" i="1" dirty="0"/>
              <a:t>klasy pierwszej szkoły podstawowej</a:t>
            </a:r>
            <a:endParaRPr lang="pl-PL" sz="2800" b="1" i="1" dirty="0">
              <a:effectLst/>
            </a:endParaRPr>
          </a:p>
        </p:txBody>
      </p:sp>
      <p:sp>
        <p:nvSpPr>
          <p:cNvPr id="6" name="pole tekstowe 5"/>
          <p:cNvSpPr txBox="1"/>
          <p:nvPr/>
        </p:nvSpPr>
        <p:spPr>
          <a:xfrm>
            <a:off x="2210984" y="1577975"/>
            <a:ext cx="82336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b="1" dirty="0"/>
              <a:t>I miejsce</a:t>
            </a:r>
          </a:p>
          <a:p>
            <a:pPr algn="ctr"/>
            <a:r>
              <a:rPr lang="pl-PL" sz="2800" b="1" dirty="0"/>
              <a:t> w Konkursie  na Najlepszego Licencjata </a:t>
            </a:r>
          </a:p>
        </p:txBody>
      </p:sp>
      <p:sp>
        <p:nvSpPr>
          <p:cNvPr id="5" name="Prostokąt 4"/>
          <p:cNvSpPr/>
          <p:nvPr/>
        </p:nvSpPr>
        <p:spPr>
          <a:xfrm>
            <a:off x="4793209" y="2640336"/>
            <a:ext cx="388778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800" b="1" dirty="0">
                <a:solidFill>
                  <a:srgbClr val="FF0000"/>
                </a:solidFill>
              </a:rPr>
              <a:t>Aleksandra Kornacka</a:t>
            </a:r>
          </a:p>
        </p:txBody>
      </p:sp>
    </p:spTree>
    <p:extLst>
      <p:ext uri="{BB962C8B-B14F-4D97-AF65-F5344CB8AC3E}">
        <p14:creationId xmlns:p14="http://schemas.microsoft.com/office/powerpoint/2010/main" val="26792292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a 2"/>
          <p:cNvGrpSpPr/>
          <p:nvPr/>
        </p:nvGrpSpPr>
        <p:grpSpPr>
          <a:xfrm>
            <a:off x="0" y="0"/>
            <a:ext cx="12192001" cy="7578727"/>
            <a:chOff x="-1" y="-100013"/>
            <a:chExt cx="12192001" cy="7578727"/>
          </a:xfrm>
        </p:grpSpPr>
        <p:pic>
          <p:nvPicPr>
            <p:cNvPr id="3074" name="Picture 2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7964" y="979489"/>
              <a:ext cx="6313487" cy="6499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Rectangle 14"/>
            <p:cNvSpPr/>
            <p:nvPr/>
          </p:nvSpPr>
          <p:spPr>
            <a:xfrm>
              <a:off x="-1" y="-100013"/>
              <a:ext cx="12191999" cy="690800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50000"/>
                    <a:alpha val="20000"/>
                  </a:schemeClr>
                </a:gs>
                <a:gs pos="50000">
                  <a:schemeClr val="bg1">
                    <a:lumMod val="85000"/>
                    <a:alpha val="20000"/>
                  </a:schemeClr>
                </a:gs>
                <a:gs pos="100000">
                  <a:schemeClr val="bg1">
                    <a:alpha val="20000"/>
                  </a:schemeClr>
                </a:gs>
              </a:gsLst>
              <a:lin ang="5400000" scaled="1"/>
              <a:tileRect/>
            </a:gradFill>
          </p:spPr>
          <p:style>
            <a:lnRef idx="1">
              <a:schemeClr val="dk1"/>
            </a:lnRef>
            <a:fillRef idx="100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0" y="5707537"/>
              <a:ext cx="12192000" cy="1430338"/>
            </a:xfrm>
            <a:prstGeom prst="rect">
              <a:avLst/>
            </a:prstGeom>
            <a:solidFill>
              <a:srgbClr val="AB3124"/>
            </a:solidFill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0" y="-100013"/>
              <a:ext cx="12191999" cy="1401763"/>
            </a:xfrm>
            <a:prstGeom prst="rect">
              <a:avLst/>
            </a:prstGeom>
            <a:solidFill>
              <a:srgbClr val="AB3124"/>
            </a:solidFill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pic>
          <p:nvPicPr>
            <p:cNvPr id="3078" name="Picture 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8838" b="6241"/>
            <a:stretch>
              <a:fillRect/>
            </a:stretch>
          </p:blipFill>
          <p:spPr bwMode="auto">
            <a:xfrm>
              <a:off x="3143251" y="428626"/>
              <a:ext cx="5591175" cy="13446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Rectangle 8"/>
            <p:cNvSpPr/>
            <p:nvPr/>
          </p:nvSpPr>
          <p:spPr>
            <a:xfrm>
              <a:off x="117566" y="1355883"/>
              <a:ext cx="11978640" cy="12207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775520" y="6165305"/>
              <a:ext cx="6447070" cy="46166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pl-PL" sz="1200" dirty="0">
                  <a:ln w="3175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rgbClr val="FFFFFF"/>
                  </a:solidFill>
                  <a:latin typeface="Arial" pitchFamily="34" charset="0"/>
                </a:rPr>
                <a:t>Organizatorzy:</a:t>
              </a:r>
            </a:p>
            <a:p>
              <a:pPr>
                <a:defRPr/>
              </a:pPr>
              <a:r>
                <a:rPr lang="pl-PL" sz="1200" dirty="0">
                  <a:ln w="3175" cmpd="sng">
                    <a:noFill/>
                    <a:prstDash val="solid"/>
                  </a:ln>
                  <a:solidFill>
                    <a:srgbClr val="FFFFFF"/>
                  </a:solidFill>
                  <a:latin typeface="Arial" pitchFamily="34" charset="0"/>
                </a:rPr>
                <a:t>Instytut Pedagogiki, Wydział Pedagogiki i Psychologii, Uniwersytet Kazimierza Wielkiego</a:t>
              </a:r>
              <a:endParaRPr lang="en-US" sz="1200" dirty="0">
                <a:ln w="3175" cmpd="sng">
                  <a:noFill/>
                  <a:prstDash val="solid"/>
                </a:ln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213360" y="5777496"/>
              <a:ext cx="11978640" cy="14925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pic>
          <p:nvPicPr>
            <p:cNvPr id="3083" name="Picture 18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0380"/>
            <a:stretch>
              <a:fillRect/>
            </a:stretch>
          </p:blipFill>
          <p:spPr bwMode="auto">
            <a:xfrm>
              <a:off x="8256589" y="5862638"/>
              <a:ext cx="1411287" cy="12176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4" name="Picture 17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0057"/>
            <a:stretch>
              <a:fillRect/>
            </a:stretch>
          </p:blipFill>
          <p:spPr bwMode="auto">
            <a:xfrm>
              <a:off x="9120188" y="5862638"/>
              <a:ext cx="1435100" cy="12176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5" name="Picture 1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92601" y="76200"/>
              <a:ext cx="3292475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pole tekstowe 1"/>
            <p:cNvSpPr txBox="1"/>
            <p:nvPr/>
          </p:nvSpPr>
          <p:spPr>
            <a:xfrm>
              <a:off x="2275112" y="2711382"/>
              <a:ext cx="764177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pl-PL" sz="3200" dirty="0"/>
            </a:p>
          </p:txBody>
        </p:sp>
        <p:sp>
          <p:nvSpPr>
            <p:cNvPr id="16" name="pole tekstowe 15"/>
            <p:cNvSpPr txBox="1"/>
            <p:nvPr/>
          </p:nvSpPr>
          <p:spPr>
            <a:xfrm>
              <a:off x="6478613" y="4084725"/>
              <a:ext cx="4511626" cy="1692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pl-PL" sz="2400" dirty="0"/>
            </a:p>
            <a:p>
              <a:r>
                <a:rPr lang="pl-PL" sz="2400" dirty="0"/>
                <a:t>Promotor: dr Halina Laskowska</a:t>
              </a:r>
            </a:p>
            <a:p>
              <a:r>
                <a:rPr lang="pl-PL" sz="2400" dirty="0"/>
                <a:t>Kierunek: Logopedia</a:t>
              </a:r>
            </a:p>
            <a:p>
              <a:endParaRPr lang="pl-PL" sz="3200" dirty="0"/>
            </a:p>
          </p:txBody>
        </p:sp>
      </p:grpSp>
      <p:sp>
        <p:nvSpPr>
          <p:cNvPr id="4" name="Prostokąt 3"/>
          <p:cNvSpPr/>
          <p:nvPr/>
        </p:nvSpPr>
        <p:spPr>
          <a:xfrm>
            <a:off x="974773" y="3342131"/>
            <a:ext cx="1070610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800" dirty="0"/>
              <a:t>Temat: </a:t>
            </a:r>
            <a:r>
              <a:rPr lang="pl-PL" sz="2800" b="1" i="1" dirty="0"/>
              <a:t>Wpływ starszego rodzeństwa na zasób słownictwa </a:t>
            </a:r>
          </a:p>
          <a:p>
            <a:pPr algn="ctr"/>
            <a:r>
              <a:rPr lang="pl-PL" sz="2800" b="1" i="1" dirty="0"/>
              <a:t>czynnego dziecka czteroletniego</a:t>
            </a:r>
            <a:endParaRPr lang="pl-PL" sz="2800" b="1" i="1" dirty="0">
              <a:effectLst/>
            </a:endParaRPr>
          </a:p>
        </p:txBody>
      </p:sp>
      <p:sp>
        <p:nvSpPr>
          <p:cNvPr id="6" name="pole tekstowe 5"/>
          <p:cNvSpPr txBox="1"/>
          <p:nvPr/>
        </p:nvSpPr>
        <p:spPr>
          <a:xfrm>
            <a:off x="2210984" y="1577975"/>
            <a:ext cx="82336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b="1" dirty="0"/>
              <a:t>II miejsce</a:t>
            </a:r>
          </a:p>
          <a:p>
            <a:pPr algn="ctr"/>
            <a:r>
              <a:rPr lang="pl-PL" sz="2800" b="1" dirty="0"/>
              <a:t> w Konkursie  na Najlepszego Licencjata </a:t>
            </a:r>
          </a:p>
        </p:txBody>
      </p:sp>
      <p:sp>
        <p:nvSpPr>
          <p:cNvPr id="5" name="Prostokąt 4"/>
          <p:cNvSpPr/>
          <p:nvPr/>
        </p:nvSpPr>
        <p:spPr>
          <a:xfrm>
            <a:off x="4999056" y="2623887"/>
            <a:ext cx="296581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2800" b="1" dirty="0">
                <a:solidFill>
                  <a:srgbClr val="FF0000"/>
                </a:solidFill>
              </a:rPr>
              <a:t>Małgorzata Bakuła</a:t>
            </a:r>
          </a:p>
        </p:txBody>
      </p:sp>
    </p:spTree>
    <p:extLst>
      <p:ext uri="{BB962C8B-B14F-4D97-AF65-F5344CB8AC3E}">
        <p14:creationId xmlns:p14="http://schemas.microsoft.com/office/powerpoint/2010/main" val="6866780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a 2"/>
          <p:cNvGrpSpPr/>
          <p:nvPr/>
        </p:nvGrpSpPr>
        <p:grpSpPr>
          <a:xfrm>
            <a:off x="0" y="0"/>
            <a:ext cx="12192001" cy="7578727"/>
            <a:chOff x="-1" y="-100013"/>
            <a:chExt cx="12192001" cy="7578727"/>
          </a:xfrm>
        </p:grpSpPr>
        <p:pic>
          <p:nvPicPr>
            <p:cNvPr id="3074" name="Picture 2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7964" y="979489"/>
              <a:ext cx="6313487" cy="6499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Rectangle 14"/>
            <p:cNvSpPr/>
            <p:nvPr/>
          </p:nvSpPr>
          <p:spPr>
            <a:xfrm>
              <a:off x="-1" y="-100013"/>
              <a:ext cx="12191999" cy="690800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50000"/>
                    <a:alpha val="20000"/>
                  </a:schemeClr>
                </a:gs>
                <a:gs pos="50000">
                  <a:schemeClr val="bg1">
                    <a:lumMod val="85000"/>
                    <a:alpha val="20000"/>
                  </a:schemeClr>
                </a:gs>
                <a:gs pos="100000">
                  <a:schemeClr val="bg1">
                    <a:alpha val="20000"/>
                  </a:schemeClr>
                </a:gs>
              </a:gsLst>
              <a:lin ang="5400000" scaled="1"/>
              <a:tileRect/>
            </a:gradFill>
          </p:spPr>
          <p:style>
            <a:lnRef idx="1">
              <a:schemeClr val="dk1"/>
            </a:lnRef>
            <a:fillRef idx="100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0" y="5707537"/>
              <a:ext cx="12192000" cy="1430338"/>
            </a:xfrm>
            <a:prstGeom prst="rect">
              <a:avLst/>
            </a:prstGeom>
            <a:solidFill>
              <a:srgbClr val="AB3124"/>
            </a:solidFill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0" y="-100013"/>
              <a:ext cx="12191999" cy="1401763"/>
            </a:xfrm>
            <a:prstGeom prst="rect">
              <a:avLst/>
            </a:prstGeom>
            <a:solidFill>
              <a:srgbClr val="AB3124"/>
            </a:solidFill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pic>
          <p:nvPicPr>
            <p:cNvPr id="3078" name="Picture 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8838" b="6241"/>
            <a:stretch>
              <a:fillRect/>
            </a:stretch>
          </p:blipFill>
          <p:spPr bwMode="auto">
            <a:xfrm>
              <a:off x="3143251" y="428626"/>
              <a:ext cx="5591175" cy="13446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Rectangle 8"/>
            <p:cNvSpPr/>
            <p:nvPr/>
          </p:nvSpPr>
          <p:spPr>
            <a:xfrm>
              <a:off x="117566" y="1355883"/>
              <a:ext cx="11978640" cy="12207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775520" y="6165305"/>
              <a:ext cx="6447070" cy="46166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pl-PL" sz="1200" dirty="0">
                  <a:ln w="3175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rgbClr val="FFFFFF"/>
                  </a:solidFill>
                  <a:latin typeface="Arial" pitchFamily="34" charset="0"/>
                </a:rPr>
                <a:t>Organizatorzy:</a:t>
              </a:r>
            </a:p>
            <a:p>
              <a:pPr>
                <a:defRPr/>
              </a:pPr>
              <a:r>
                <a:rPr lang="pl-PL" sz="1200" dirty="0">
                  <a:ln w="3175" cmpd="sng">
                    <a:noFill/>
                    <a:prstDash val="solid"/>
                  </a:ln>
                  <a:solidFill>
                    <a:srgbClr val="FFFFFF"/>
                  </a:solidFill>
                  <a:latin typeface="Arial" pitchFamily="34" charset="0"/>
                </a:rPr>
                <a:t>Instytut Pedagogiki, Wydział Pedagogiki i Psychologii, Uniwersytet Kazimierza Wielkiego</a:t>
              </a:r>
              <a:endParaRPr lang="en-US" sz="1200" dirty="0">
                <a:ln w="3175" cmpd="sng">
                  <a:noFill/>
                  <a:prstDash val="solid"/>
                </a:ln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213360" y="5777496"/>
              <a:ext cx="11978640" cy="14925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pic>
          <p:nvPicPr>
            <p:cNvPr id="3083" name="Picture 18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0380"/>
            <a:stretch>
              <a:fillRect/>
            </a:stretch>
          </p:blipFill>
          <p:spPr bwMode="auto">
            <a:xfrm>
              <a:off x="8256589" y="5862638"/>
              <a:ext cx="1411287" cy="12176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4" name="Picture 17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0057"/>
            <a:stretch>
              <a:fillRect/>
            </a:stretch>
          </p:blipFill>
          <p:spPr bwMode="auto">
            <a:xfrm>
              <a:off x="9120188" y="5862638"/>
              <a:ext cx="1435100" cy="12176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5" name="Picture 1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92601" y="76200"/>
              <a:ext cx="3292475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pole tekstowe 1"/>
            <p:cNvSpPr txBox="1"/>
            <p:nvPr/>
          </p:nvSpPr>
          <p:spPr>
            <a:xfrm>
              <a:off x="2275112" y="2711382"/>
              <a:ext cx="764177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pl-PL" sz="3200" dirty="0"/>
            </a:p>
          </p:txBody>
        </p:sp>
        <p:sp>
          <p:nvSpPr>
            <p:cNvPr id="16" name="pole tekstowe 15"/>
            <p:cNvSpPr txBox="1"/>
            <p:nvPr/>
          </p:nvSpPr>
          <p:spPr>
            <a:xfrm>
              <a:off x="4426225" y="3894435"/>
              <a:ext cx="7669981" cy="1692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pl-PL" sz="2400" dirty="0"/>
            </a:p>
            <a:p>
              <a:r>
                <a:rPr lang="pl-PL" sz="2400" dirty="0"/>
                <a:t>Promotor: dr hab. Danuta Jastrzębska-Golonka, prof. </a:t>
              </a:r>
              <a:r>
                <a:rPr lang="pl-PL" sz="2400" dirty="0" err="1"/>
                <a:t>nadzw</a:t>
              </a:r>
              <a:r>
                <a:rPr lang="pl-PL" sz="2400" dirty="0"/>
                <a:t>.</a:t>
              </a:r>
            </a:p>
            <a:p>
              <a:r>
                <a:rPr lang="pl-PL" sz="2400" dirty="0"/>
                <a:t>Kierunek: Logopedia</a:t>
              </a:r>
            </a:p>
            <a:p>
              <a:endParaRPr lang="pl-PL" sz="3200" dirty="0"/>
            </a:p>
          </p:txBody>
        </p:sp>
      </p:grpSp>
      <p:sp>
        <p:nvSpPr>
          <p:cNvPr id="4" name="Prostokąt 3"/>
          <p:cNvSpPr/>
          <p:nvPr/>
        </p:nvSpPr>
        <p:spPr>
          <a:xfrm>
            <a:off x="849630" y="3241965"/>
            <a:ext cx="1070610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800" dirty="0"/>
              <a:t>	Temat: </a:t>
            </a:r>
            <a:r>
              <a:rPr lang="pl-PL" sz="2800" b="1" i="1" dirty="0"/>
              <a:t>Program pracy biblioterapeutyczno-logopedycznej </a:t>
            </a:r>
          </a:p>
          <a:p>
            <a:r>
              <a:rPr lang="pl-PL" sz="2800" b="1" i="1" dirty="0"/>
              <a:t>				z dziećmi trzyletnimi</a:t>
            </a:r>
            <a:endParaRPr lang="pl-PL" sz="2800" b="1" i="1" dirty="0">
              <a:effectLst/>
            </a:endParaRPr>
          </a:p>
        </p:txBody>
      </p:sp>
      <p:sp>
        <p:nvSpPr>
          <p:cNvPr id="6" name="pole tekstowe 5"/>
          <p:cNvSpPr txBox="1"/>
          <p:nvPr/>
        </p:nvSpPr>
        <p:spPr>
          <a:xfrm>
            <a:off x="2210984" y="1577975"/>
            <a:ext cx="82336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b="1" dirty="0"/>
              <a:t>II miejsce</a:t>
            </a:r>
          </a:p>
          <a:p>
            <a:pPr algn="ctr"/>
            <a:r>
              <a:rPr lang="pl-PL" sz="2800" b="1" dirty="0"/>
              <a:t> w Konkursie  na Najlepszego  Licencjata </a:t>
            </a:r>
          </a:p>
        </p:txBody>
      </p:sp>
      <p:sp>
        <p:nvSpPr>
          <p:cNvPr id="5" name="Prostokąt 4"/>
          <p:cNvSpPr/>
          <p:nvPr/>
        </p:nvSpPr>
        <p:spPr>
          <a:xfrm>
            <a:off x="5131021" y="2683793"/>
            <a:ext cx="24174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2800" b="1" dirty="0">
                <a:solidFill>
                  <a:srgbClr val="FF0000"/>
                </a:solidFill>
              </a:rPr>
              <a:t>Monika Kubiak</a:t>
            </a:r>
          </a:p>
        </p:txBody>
      </p:sp>
    </p:spTree>
    <p:extLst>
      <p:ext uri="{BB962C8B-B14F-4D97-AF65-F5344CB8AC3E}">
        <p14:creationId xmlns:p14="http://schemas.microsoft.com/office/powerpoint/2010/main" val="6866780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a 2"/>
          <p:cNvGrpSpPr/>
          <p:nvPr/>
        </p:nvGrpSpPr>
        <p:grpSpPr>
          <a:xfrm>
            <a:off x="0" y="0"/>
            <a:ext cx="12192001" cy="7578727"/>
            <a:chOff x="-1" y="-100013"/>
            <a:chExt cx="12192001" cy="7578727"/>
          </a:xfrm>
        </p:grpSpPr>
        <p:pic>
          <p:nvPicPr>
            <p:cNvPr id="3074" name="Picture 2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7964" y="979489"/>
              <a:ext cx="6313487" cy="6499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Rectangle 14"/>
            <p:cNvSpPr/>
            <p:nvPr/>
          </p:nvSpPr>
          <p:spPr>
            <a:xfrm>
              <a:off x="-1" y="-100013"/>
              <a:ext cx="12191999" cy="690800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50000"/>
                    <a:alpha val="20000"/>
                  </a:schemeClr>
                </a:gs>
                <a:gs pos="50000">
                  <a:schemeClr val="bg1">
                    <a:lumMod val="85000"/>
                    <a:alpha val="20000"/>
                  </a:schemeClr>
                </a:gs>
                <a:gs pos="100000">
                  <a:schemeClr val="bg1">
                    <a:alpha val="20000"/>
                  </a:schemeClr>
                </a:gs>
              </a:gsLst>
              <a:lin ang="5400000" scaled="1"/>
              <a:tileRect/>
            </a:gradFill>
          </p:spPr>
          <p:style>
            <a:lnRef idx="1">
              <a:schemeClr val="dk1"/>
            </a:lnRef>
            <a:fillRef idx="100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0" y="5707537"/>
              <a:ext cx="12192000" cy="1430338"/>
            </a:xfrm>
            <a:prstGeom prst="rect">
              <a:avLst/>
            </a:prstGeom>
            <a:solidFill>
              <a:srgbClr val="AB3124"/>
            </a:solidFill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0" y="-100013"/>
              <a:ext cx="12191999" cy="1401763"/>
            </a:xfrm>
            <a:prstGeom prst="rect">
              <a:avLst/>
            </a:prstGeom>
            <a:solidFill>
              <a:srgbClr val="AB3124"/>
            </a:solidFill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pic>
          <p:nvPicPr>
            <p:cNvPr id="3078" name="Picture 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8838" b="6241"/>
            <a:stretch>
              <a:fillRect/>
            </a:stretch>
          </p:blipFill>
          <p:spPr bwMode="auto">
            <a:xfrm>
              <a:off x="3143251" y="428626"/>
              <a:ext cx="5591175" cy="13446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Rectangle 8"/>
            <p:cNvSpPr/>
            <p:nvPr/>
          </p:nvSpPr>
          <p:spPr>
            <a:xfrm>
              <a:off x="117566" y="1355883"/>
              <a:ext cx="11978640" cy="12207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775520" y="6165305"/>
              <a:ext cx="6447070" cy="46166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pl-PL" sz="1200" dirty="0">
                  <a:ln w="3175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rgbClr val="FFFFFF"/>
                  </a:solidFill>
                  <a:latin typeface="Arial" pitchFamily="34" charset="0"/>
                </a:rPr>
                <a:t>Organizatorzy:</a:t>
              </a:r>
            </a:p>
            <a:p>
              <a:pPr>
                <a:defRPr/>
              </a:pPr>
              <a:r>
                <a:rPr lang="pl-PL" sz="1200" dirty="0">
                  <a:ln w="3175" cmpd="sng">
                    <a:noFill/>
                    <a:prstDash val="solid"/>
                  </a:ln>
                  <a:solidFill>
                    <a:srgbClr val="FFFFFF"/>
                  </a:solidFill>
                  <a:latin typeface="Arial" pitchFamily="34" charset="0"/>
                </a:rPr>
                <a:t>Instytut Pedagogiki, Wydział Pedagogiki i Psychologii, Uniwersytet Kazimierza Wielkiego</a:t>
              </a:r>
              <a:endParaRPr lang="en-US" sz="1200" dirty="0">
                <a:ln w="3175" cmpd="sng">
                  <a:noFill/>
                  <a:prstDash val="solid"/>
                </a:ln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213360" y="5777496"/>
              <a:ext cx="11978640" cy="14925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pic>
          <p:nvPicPr>
            <p:cNvPr id="3083" name="Picture 18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0380"/>
            <a:stretch>
              <a:fillRect/>
            </a:stretch>
          </p:blipFill>
          <p:spPr bwMode="auto">
            <a:xfrm>
              <a:off x="8256589" y="5862638"/>
              <a:ext cx="1411287" cy="12176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4" name="Picture 17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0057"/>
            <a:stretch>
              <a:fillRect/>
            </a:stretch>
          </p:blipFill>
          <p:spPr bwMode="auto">
            <a:xfrm>
              <a:off x="9120188" y="5862638"/>
              <a:ext cx="1435100" cy="12176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5" name="Picture 1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92601" y="76200"/>
              <a:ext cx="3292475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pole tekstowe 1"/>
            <p:cNvSpPr txBox="1"/>
            <p:nvPr/>
          </p:nvSpPr>
          <p:spPr>
            <a:xfrm>
              <a:off x="2275112" y="2711382"/>
              <a:ext cx="764177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pl-PL" sz="3200" dirty="0"/>
            </a:p>
          </p:txBody>
        </p:sp>
        <p:sp>
          <p:nvSpPr>
            <p:cNvPr id="16" name="pole tekstowe 15"/>
            <p:cNvSpPr txBox="1"/>
            <p:nvPr/>
          </p:nvSpPr>
          <p:spPr>
            <a:xfrm>
              <a:off x="5539407" y="3996958"/>
              <a:ext cx="6556799" cy="1692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pl-PL" sz="2400" b="1" i="1" dirty="0"/>
            </a:p>
            <a:p>
              <a:r>
                <a:rPr lang="pl-PL" sz="2400" dirty="0"/>
                <a:t>Promotor: dr hab. Halina Guzy-Steinke prof. </a:t>
              </a:r>
              <a:r>
                <a:rPr lang="pl-PL" sz="2400" dirty="0" err="1"/>
                <a:t>nadzw</a:t>
              </a:r>
              <a:r>
                <a:rPr lang="pl-PL" sz="2400" dirty="0"/>
                <a:t>. </a:t>
              </a:r>
            </a:p>
            <a:p>
              <a:r>
                <a:rPr lang="pl-PL" sz="2400" dirty="0"/>
                <a:t>Kierunek: Praca socjalna</a:t>
              </a:r>
            </a:p>
            <a:p>
              <a:endParaRPr lang="pl-PL" sz="3200" dirty="0"/>
            </a:p>
          </p:txBody>
        </p:sp>
      </p:grpSp>
      <p:sp>
        <p:nvSpPr>
          <p:cNvPr id="4" name="Prostokąt 3"/>
          <p:cNvSpPr/>
          <p:nvPr/>
        </p:nvSpPr>
        <p:spPr>
          <a:xfrm>
            <a:off x="895350" y="3134530"/>
            <a:ext cx="1070610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800" dirty="0"/>
              <a:t>Temat: </a:t>
            </a:r>
            <a:r>
              <a:rPr lang="pl-PL" sz="2800" b="1" i="1" dirty="0"/>
              <a:t>Rodzeństwo dziecka niepełnosprawnego. </a:t>
            </a:r>
          </a:p>
          <a:p>
            <a:pPr algn="ctr"/>
            <a:r>
              <a:rPr lang="pl-PL" sz="2800" b="1" i="1" dirty="0"/>
              <a:t>	Studium indywidualnego przypadku</a:t>
            </a:r>
            <a:endParaRPr lang="pl-PL" sz="2800" b="1" i="1" dirty="0">
              <a:effectLst/>
            </a:endParaRPr>
          </a:p>
        </p:txBody>
      </p:sp>
      <p:sp>
        <p:nvSpPr>
          <p:cNvPr id="6" name="pole tekstowe 5"/>
          <p:cNvSpPr txBox="1"/>
          <p:nvPr/>
        </p:nvSpPr>
        <p:spPr>
          <a:xfrm>
            <a:off x="2210984" y="1577975"/>
            <a:ext cx="82336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b="1" dirty="0"/>
              <a:t>III miejsce</a:t>
            </a:r>
          </a:p>
          <a:p>
            <a:pPr algn="ctr"/>
            <a:r>
              <a:rPr lang="pl-PL" sz="2800" b="1" dirty="0"/>
              <a:t> w Konkursie  na Najlepszego  Licencjata </a:t>
            </a:r>
          </a:p>
        </p:txBody>
      </p:sp>
      <p:sp>
        <p:nvSpPr>
          <p:cNvPr id="5" name="Prostokąt 4"/>
          <p:cNvSpPr/>
          <p:nvPr/>
        </p:nvSpPr>
        <p:spPr>
          <a:xfrm>
            <a:off x="5228729" y="2647070"/>
            <a:ext cx="263854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2800" b="1" dirty="0">
                <a:solidFill>
                  <a:srgbClr val="FF0000"/>
                </a:solidFill>
              </a:rPr>
              <a:t>Kinga Wieczorek</a:t>
            </a:r>
          </a:p>
        </p:txBody>
      </p:sp>
    </p:spTree>
    <p:extLst>
      <p:ext uri="{BB962C8B-B14F-4D97-AF65-F5344CB8AC3E}">
        <p14:creationId xmlns:p14="http://schemas.microsoft.com/office/powerpoint/2010/main" val="6866780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a 2"/>
          <p:cNvGrpSpPr/>
          <p:nvPr/>
        </p:nvGrpSpPr>
        <p:grpSpPr>
          <a:xfrm>
            <a:off x="0" y="0"/>
            <a:ext cx="12192001" cy="7578727"/>
            <a:chOff x="-1" y="-100013"/>
            <a:chExt cx="12192001" cy="7578727"/>
          </a:xfrm>
        </p:grpSpPr>
        <p:pic>
          <p:nvPicPr>
            <p:cNvPr id="3074" name="Picture 2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7964" y="979489"/>
              <a:ext cx="6313487" cy="6499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Rectangle 14"/>
            <p:cNvSpPr/>
            <p:nvPr/>
          </p:nvSpPr>
          <p:spPr>
            <a:xfrm>
              <a:off x="-1" y="-100013"/>
              <a:ext cx="12191999" cy="690800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50000"/>
                    <a:alpha val="20000"/>
                  </a:schemeClr>
                </a:gs>
                <a:gs pos="50000">
                  <a:schemeClr val="bg1">
                    <a:lumMod val="85000"/>
                    <a:alpha val="20000"/>
                  </a:schemeClr>
                </a:gs>
                <a:gs pos="100000">
                  <a:schemeClr val="bg1">
                    <a:alpha val="20000"/>
                  </a:schemeClr>
                </a:gs>
              </a:gsLst>
              <a:lin ang="5400000" scaled="1"/>
              <a:tileRect/>
            </a:gradFill>
          </p:spPr>
          <p:style>
            <a:lnRef idx="1">
              <a:schemeClr val="dk1"/>
            </a:lnRef>
            <a:fillRef idx="100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0" y="5707537"/>
              <a:ext cx="12192000" cy="1430338"/>
            </a:xfrm>
            <a:prstGeom prst="rect">
              <a:avLst/>
            </a:prstGeom>
            <a:solidFill>
              <a:srgbClr val="AB3124"/>
            </a:solidFill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0" y="-100013"/>
              <a:ext cx="12191999" cy="1401763"/>
            </a:xfrm>
            <a:prstGeom prst="rect">
              <a:avLst/>
            </a:prstGeom>
            <a:solidFill>
              <a:srgbClr val="AB3124"/>
            </a:solidFill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pic>
          <p:nvPicPr>
            <p:cNvPr id="3078" name="Picture 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8838" b="6241"/>
            <a:stretch>
              <a:fillRect/>
            </a:stretch>
          </p:blipFill>
          <p:spPr bwMode="auto">
            <a:xfrm>
              <a:off x="3143251" y="428626"/>
              <a:ext cx="5591175" cy="13446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Rectangle 8"/>
            <p:cNvSpPr/>
            <p:nvPr/>
          </p:nvSpPr>
          <p:spPr>
            <a:xfrm>
              <a:off x="117566" y="1355883"/>
              <a:ext cx="11978640" cy="12207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775520" y="6165305"/>
              <a:ext cx="6447070" cy="46166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pl-PL" sz="1200" dirty="0">
                  <a:ln w="3175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rgbClr val="FFFFFF"/>
                  </a:solidFill>
                  <a:latin typeface="Arial" pitchFamily="34" charset="0"/>
                </a:rPr>
                <a:t>Organizatorzy:</a:t>
              </a:r>
            </a:p>
            <a:p>
              <a:pPr>
                <a:defRPr/>
              </a:pPr>
              <a:r>
                <a:rPr lang="pl-PL" sz="1200" dirty="0">
                  <a:ln w="3175" cmpd="sng">
                    <a:noFill/>
                    <a:prstDash val="solid"/>
                  </a:ln>
                  <a:solidFill>
                    <a:srgbClr val="FFFFFF"/>
                  </a:solidFill>
                  <a:latin typeface="Arial" pitchFamily="34" charset="0"/>
                </a:rPr>
                <a:t>Instytut Pedagogiki, Wydział Pedagogiki i Psychologii, Uniwersytet Kazimierza Wielkiego</a:t>
              </a:r>
              <a:endParaRPr lang="en-US" sz="1200" dirty="0">
                <a:ln w="3175" cmpd="sng">
                  <a:noFill/>
                  <a:prstDash val="solid"/>
                </a:ln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213360" y="5777496"/>
              <a:ext cx="11978640" cy="14925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pic>
          <p:nvPicPr>
            <p:cNvPr id="3083" name="Picture 18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0380"/>
            <a:stretch>
              <a:fillRect/>
            </a:stretch>
          </p:blipFill>
          <p:spPr bwMode="auto">
            <a:xfrm>
              <a:off x="8256589" y="5862638"/>
              <a:ext cx="1411287" cy="12176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4" name="Picture 17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0057"/>
            <a:stretch>
              <a:fillRect/>
            </a:stretch>
          </p:blipFill>
          <p:spPr bwMode="auto">
            <a:xfrm>
              <a:off x="9120188" y="5862638"/>
              <a:ext cx="1435100" cy="12176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5" name="Picture 1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92601" y="76200"/>
              <a:ext cx="3292475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pole tekstowe 1"/>
            <p:cNvSpPr txBox="1"/>
            <p:nvPr/>
          </p:nvSpPr>
          <p:spPr>
            <a:xfrm>
              <a:off x="2275112" y="2711382"/>
              <a:ext cx="764177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pl-PL" sz="3200" dirty="0"/>
            </a:p>
          </p:txBody>
        </p:sp>
        <p:sp>
          <p:nvSpPr>
            <p:cNvPr id="16" name="pole tekstowe 15"/>
            <p:cNvSpPr txBox="1"/>
            <p:nvPr/>
          </p:nvSpPr>
          <p:spPr>
            <a:xfrm>
              <a:off x="6478613" y="3652599"/>
              <a:ext cx="5122838" cy="1692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pl-PL" sz="2400" b="1" i="1" dirty="0"/>
            </a:p>
            <a:p>
              <a:r>
                <a:rPr lang="pl-PL" sz="2400" dirty="0"/>
                <a:t>Promotor: dr Agnieszka Hamerlińska</a:t>
              </a:r>
            </a:p>
            <a:p>
              <a:r>
                <a:rPr lang="pl-PL" sz="2400" dirty="0"/>
                <a:t>Kierunek: Logopedia</a:t>
              </a:r>
            </a:p>
            <a:p>
              <a:endParaRPr lang="pl-PL" sz="3200" dirty="0"/>
            </a:p>
          </p:txBody>
        </p:sp>
      </p:grpSp>
      <p:sp>
        <p:nvSpPr>
          <p:cNvPr id="4" name="Prostokąt 3"/>
          <p:cNvSpPr/>
          <p:nvPr/>
        </p:nvSpPr>
        <p:spPr>
          <a:xfrm>
            <a:off x="974773" y="3270688"/>
            <a:ext cx="1070610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800" dirty="0"/>
              <a:t>Temat: </a:t>
            </a:r>
            <a:r>
              <a:rPr lang="pl-PL" sz="2800" b="1" i="1" dirty="0"/>
              <a:t>Samoocena zawodowa i warunki pracy logopedy</a:t>
            </a:r>
            <a:endParaRPr lang="pl-PL" sz="2800" b="1" i="1" dirty="0">
              <a:effectLst/>
            </a:endParaRPr>
          </a:p>
        </p:txBody>
      </p:sp>
      <p:sp>
        <p:nvSpPr>
          <p:cNvPr id="6" name="pole tekstowe 5"/>
          <p:cNvSpPr txBox="1"/>
          <p:nvPr/>
        </p:nvSpPr>
        <p:spPr>
          <a:xfrm>
            <a:off x="2210984" y="1577975"/>
            <a:ext cx="82336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b="1" dirty="0"/>
              <a:t>III miejsce</a:t>
            </a:r>
          </a:p>
          <a:p>
            <a:pPr algn="ctr"/>
            <a:r>
              <a:rPr lang="pl-PL" sz="2800" b="1" dirty="0"/>
              <a:t> w Konkursie  na Najlepszego  Licencjata </a:t>
            </a:r>
          </a:p>
        </p:txBody>
      </p:sp>
      <p:sp>
        <p:nvSpPr>
          <p:cNvPr id="5" name="Prostokąt 4"/>
          <p:cNvSpPr/>
          <p:nvPr/>
        </p:nvSpPr>
        <p:spPr>
          <a:xfrm>
            <a:off x="5385662" y="2686706"/>
            <a:ext cx="24451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2800" b="1" dirty="0">
                <a:solidFill>
                  <a:srgbClr val="FF0000"/>
                </a:solidFill>
              </a:rPr>
              <a:t>Zuzanna </a:t>
            </a:r>
            <a:r>
              <a:rPr lang="pl-PL" sz="2800" b="1" dirty="0" err="1">
                <a:solidFill>
                  <a:srgbClr val="FF0000"/>
                </a:solidFill>
              </a:rPr>
              <a:t>Ajtner</a:t>
            </a:r>
            <a:endParaRPr lang="pl-PL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1412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a 2"/>
          <p:cNvGrpSpPr/>
          <p:nvPr/>
        </p:nvGrpSpPr>
        <p:grpSpPr>
          <a:xfrm>
            <a:off x="0" y="0"/>
            <a:ext cx="12192001" cy="7578727"/>
            <a:chOff x="-1" y="-100013"/>
            <a:chExt cx="12192001" cy="7578727"/>
          </a:xfrm>
        </p:grpSpPr>
        <p:pic>
          <p:nvPicPr>
            <p:cNvPr id="3074" name="Picture 2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7964" y="979489"/>
              <a:ext cx="6313487" cy="6499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Rectangle 14"/>
            <p:cNvSpPr/>
            <p:nvPr/>
          </p:nvSpPr>
          <p:spPr>
            <a:xfrm>
              <a:off x="-1" y="-100013"/>
              <a:ext cx="12191999" cy="690800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50000"/>
                    <a:alpha val="20000"/>
                  </a:schemeClr>
                </a:gs>
                <a:gs pos="50000">
                  <a:schemeClr val="bg1">
                    <a:lumMod val="85000"/>
                    <a:alpha val="20000"/>
                  </a:schemeClr>
                </a:gs>
                <a:gs pos="100000">
                  <a:schemeClr val="bg1">
                    <a:alpha val="20000"/>
                  </a:schemeClr>
                </a:gs>
              </a:gsLst>
              <a:lin ang="5400000" scaled="1"/>
              <a:tileRect/>
            </a:gradFill>
          </p:spPr>
          <p:style>
            <a:lnRef idx="1">
              <a:schemeClr val="dk1"/>
            </a:lnRef>
            <a:fillRef idx="100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0" y="5707537"/>
              <a:ext cx="12192000" cy="1430338"/>
            </a:xfrm>
            <a:prstGeom prst="rect">
              <a:avLst/>
            </a:prstGeom>
            <a:solidFill>
              <a:srgbClr val="AB3124"/>
            </a:solidFill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0" y="-100013"/>
              <a:ext cx="12191999" cy="1401763"/>
            </a:xfrm>
            <a:prstGeom prst="rect">
              <a:avLst/>
            </a:prstGeom>
            <a:solidFill>
              <a:srgbClr val="AB3124"/>
            </a:solidFill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pic>
          <p:nvPicPr>
            <p:cNvPr id="3078" name="Picture 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8838" b="6241"/>
            <a:stretch>
              <a:fillRect/>
            </a:stretch>
          </p:blipFill>
          <p:spPr bwMode="auto">
            <a:xfrm>
              <a:off x="3143251" y="428626"/>
              <a:ext cx="5591175" cy="13446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Rectangle 8"/>
            <p:cNvSpPr/>
            <p:nvPr/>
          </p:nvSpPr>
          <p:spPr>
            <a:xfrm>
              <a:off x="117566" y="1355883"/>
              <a:ext cx="11978640" cy="12207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775520" y="6165305"/>
              <a:ext cx="6447070" cy="46166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pl-PL" sz="1200" dirty="0">
                  <a:ln w="3175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rgbClr val="FFFFFF"/>
                  </a:solidFill>
                  <a:latin typeface="Arial" pitchFamily="34" charset="0"/>
                </a:rPr>
                <a:t>Organizatorzy:</a:t>
              </a:r>
            </a:p>
            <a:p>
              <a:pPr>
                <a:defRPr/>
              </a:pPr>
              <a:r>
                <a:rPr lang="pl-PL" sz="1200" dirty="0">
                  <a:ln w="3175" cmpd="sng">
                    <a:noFill/>
                    <a:prstDash val="solid"/>
                  </a:ln>
                  <a:solidFill>
                    <a:srgbClr val="FFFFFF"/>
                  </a:solidFill>
                  <a:latin typeface="Arial" pitchFamily="34" charset="0"/>
                </a:rPr>
                <a:t>Instytut Pedagogiki, Wydział Pedagogiki i Psychologii, Uniwersytet Kazimierza Wielkiego</a:t>
              </a:r>
              <a:endParaRPr lang="en-US" sz="1200" dirty="0">
                <a:ln w="3175" cmpd="sng">
                  <a:noFill/>
                  <a:prstDash val="solid"/>
                </a:ln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213360" y="5777496"/>
              <a:ext cx="11978640" cy="14925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pic>
          <p:nvPicPr>
            <p:cNvPr id="3083" name="Picture 18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0380"/>
            <a:stretch>
              <a:fillRect/>
            </a:stretch>
          </p:blipFill>
          <p:spPr bwMode="auto">
            <a:xfrm>
              <a:off x="8256589" y="5862638"/>
              <a:ext cx="1411287" cy="12176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4" name="Picture 17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0057"/>
            <a:stretch>
              <a:fillRect/>
            </a:stretch>
          </p:blipFill>
          <p:spPr bwMode="auto">
            <a:xfrm>
              <a:off x="9120188" y="5862638"/>
              <a:ext cx="1435100" cy="12176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5" name="Picture 1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92601" y="76200"/>
              <a:ext cx="3292475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pole tekstowe 1"/>
            <p:cNvSpPr txBox="1"/>
            <p:nvPr/>
          </p:nvSpPr>
          <p:spPr>
            <a:xfrm>
              <a:off x="2275112" y="2711382"/>
              <a:ext cx="764177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pl-PL" sz="3200" dirty="0"/>
            </a:p>
          </p:txBody>
        </p:sp>
        <p:sp>
          <p:nvSpPr>
            <p:cNvPr id="16" name="pole tekstowe 15"/>
            <p:cNvSpPr txBox="1"/>
            <p:nvPr/>
          </p:nvSpPr>
          <p:spPr>
            <a:xfrm>
              <a:off x="4744277" y="4042154"/>
              <a:ext cx="7351929" cy="1692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pl-PL" sz="2400" b="1" i="1" dirty="0"/>
            </a:p>
            <a:p>
              <a:r>
                <a:rPr lang="pl-PL" sz="2400" dirty="0"/>
                <a:t>Promotor: dr hab. Dorota Podgórska-Jachnik, prof. </a:t>
              </a:r>
              <a:r>
                <a:rPr lang="pl-PL" sz="2400" dirty="0" err="1"/>
                <a:t>nadzw</a:t>
              </a:r>
              <a:r>
                <a:rPr lang="pl-PL" sz="2400" dirty="0"/>
                <a:t>. </a:t>
              </a:r>
            </a:p>
            <a:p>
              <a:r>
                <a:rPr lang="pl-PL" sz="2400" dirty="0"/>
                <a:t>Kierunek: Logopedia</a:t>
              </a:r>
            </a:p>
            <a:p>
              <a:endParaRPr lang="pl-PL" sz="3200" dirty="0"/>
            </a:p>
          </p:txBody>
        </p:sp>
      </p:grpSp>
      <p:sp>
        <p:nvSpPr>
          <p:cNvPr id="4" name="Prostokąt 3"/>
          <p:cNvSpPr/>
          <p:nvPr/>
        </p:nvSpPr>
        <p:spPr>
          <a:xfrm>
            <a:off x="895350" y="3268393"/>
            <a:ext cx="1070610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800" dirty="0"/>
              <a:t>Temat: </a:t>
            </a:r>
            <a:r>
              <a:rPr lang="pl-PL" sz="2800" b="1" i="1" dirty="0"/>
              <a:t>Skuteczność terapii za pomocą programu TEACCH </a:t>
            </a:r>
          </a:p>
          <a:p>
            <a:pPr algn="ctr"/>
            <a:r>
              <a:rPr lang="pl-PL" sz="2800" b="1" i="1" dirty="0"/>
              <a:t>	u dzieci z zaburzeniami psychomotorycznymi</a:t>
            </a:r>
            <a:endParaRPr lang="pl-PL" sz="2800" b="1" i="1" dirty="0">
              <a:effectLst/>
            </a:endParaRPr>
          </a:p>
        </p:txBody>
      </p:sp>
      <p:sp>
        <p:nvSpPr>
          <p:cNvPr id="6" name="pole tekstowe 5"/>
          <p:cNvSpPr txBox="1"/>
          <p:nvPr/>
        </p:nvSpPr>
        <p:spPr>
          <a:xfrm>
            <a:off x="2210984" y="1577975"/>
            <a:ext cx="82336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b="1" dirty="0"/>
              <a:t>III miejsce</a:t>
            </a:r>
          </a:p>
          <a:p>
            <a:pPr algn="ctr"/>
            <a:r>
              <a:rPr lang="pl-PL" sz="2800" b="1" dirty="0"/>
              <a:t> w Konkursie  na Najlepszego  Licencjata </a:t>
            </a:r>
          </a:p>
        </p:txBody>
      </p:sp>
      <p:sp>
        <p:nvSpPr>
          <p:cNvPr id="5" name="Prostokąt 4"/>
          <p:cNvSpPr/>
          <p:nvPr/>
        </p:nvSpPr>
        <p:spPr>
          <a:xfrm>
            <a:off x="5262521" y="2651698"/>
            <a:ext cx="252973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2800" b="1" dirty="0">
                <a:solidFill>
                  <a:srgbClr val="FF0000"/>
                </a:solidFill>
              </a:rPr>
              <a:t>Joanna </a:t>
            </a:r>
            <a:r>
              <a:rPr lang="pl-PL" sz="2800" b="1" dirty="0" err="1">
                <a:solidFill>
                  <a:srgbClr val="FF0000"/>
                </a:solidFill>
              </a:rPr>
              <a:t>Sobczuk</a:t>
            </a:r>
            <a:endParaRPr lang="pl-PL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09563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a 2"/>
          <p:cNvGrpSpPr/>
          <p:nvPr/>
        </p:nvGrpSpPr>
        <p:grpSpPr>
          <a:xfrm>
            <a:off x="0" y="0"/>
            <a:ext cx="12192001" cy="7578727"/>
            <a:chOff x="-1" y="-100013"/>
            <a:chExt cx="12192001" cy="7578727"/>
          </a:xfrm>
        </p:grpSpPr>
        <p:pic>
          <p:nvPicPr>
            <p:cNvPr id="3074" name="Picture 2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7964" y="979489"/>
              <a:ext cx="6313487" cy="6499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Rectangle 14"/>
            <p:cNvSpPr/>
            <p:nvPr/>
          </p:nvSpPr>
          <p:spPr>
            <a:xfrm>
              <a:off x="-1" y="-100013"/>
              <a:ext cx="12191999" cy="690800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50000"/>
                    <a:alpha val="20000"/>
                  </a:schemeClr>
                </a:gs>
                <a:gs pos="50000">
                  <a:schemeClr val="bg1">
                    <a:lumMod val="85000"/>
                    <a:alpha val="20000"/>
                  </a:schemeClr>
                </a:gs>
                <a:gs pos="100000">
                  <a:schemeClr val="bg1">
                    <a:alpha val="20000"/>
                  </a:schemeClr>
                </a:gs>
              </a:gsLst>
              <a:lin ang="5400000" scaled="1"/>
              <a:tileRect/>
            </a:gradFill>
          </p:spPr>
          <p:style>
            <a:lnRef idx="1">
              <a:schemeClr val="dk1"/>
            </a:lnRef>
            <a:fillRef idx="100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0" y="5707537"/>
              <a:ext cx="12192000" cy="1430338"/>
            </a:xfrm>
            <a:prstGeom prst="rect">
              <a:avLst/>
            </a:prstGeom>
            <a:solidFill>
              <a:srgbClr val="AB3124"/>
            </a:solidFill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0" y="-100013"/>
              <a:ext cx="12191999" cy="1401763"/>
            </a:xfrm>
            <a:prstGeom prst="rect">
              <a:avLst/>
            </a:prstGeom>
            <a:solidFill>
              <a:srgbClr val="AB3124"/>
            </a:solidFill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pic>
          <p:nvPicPr>
            <p:cNvPr id="3078" name="Picture 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8838" b="6241"/>
            <a:stretch>
              <a:fillRect/>
            </a:stretch>
          </p:blipFill>
          <p:spPr bwMode="auto">
            <a:xfrm>
              <a:off x="3143251" y="428626"/>
              <a:ext cx="5591175" cy="13446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Rectangle 8"/>
            <p:cNvSpPr/>
            <p:nvPr/>
          </p:nvSpPr>
          <p:spPr>
            <a:xfrm>
              <a:off x="117566" y="1355883"/>
              <a:ext cx="11978640" cy="12207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775520" y="6165305"/>
              <a:ext cx="6447070" cy="46166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pl-PL" sz="1200" dirty="0">
                  <a:ln w="3175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rgbClr val="FFFFFF"/>
                  </a:solidFill>
                  <a:latin typeface="Arial" pitchFamily="34" charset="0"/>
                </a:rPr>
                <a:t>Organizatorzy:</a:t>
              </a:r>
            </a:p>
            <a:p>
              <a:pPr>
                <a:defRPr/>
              </a:pPr>
              <a:r>
                <a:rPr lang="pl-PL" sz="1200" dirty="0">
                  <a:ln w="3175" cmpd="sng">
                    <a:noFill/>
                    <a:prstDash val="solid"/>
                  </a:ln>
                  <a:solidFill>
                    <a:srgbClr val="FFFFFF"/>
                  </a:solidFill>
                  <a:latin typeface="Arial" pitchFamily="34" charset="0"/>
                </a:rPr>
                <a:t>Instytut Pedagogiki, Wydział Pedagogiki i Psychologii, Uniwersytet Kazimierza Wielkiego</a:t>
              </a:r>
              <a:endParaRPr lang="en-US" sz="1200" dirty="0">
                <a:ln w="3175" cmpd="sng">
                  <a:noFill/>
                  <a:prstDash val="solid"/>
                </a:ln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213360" y="5777496"/>
              <a:ext cx="11978640" cy="14925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pic>
          <p:nvPicPr>
            <p:cNvPr id="3083" name="Picture 18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0380"/>
            <a:stretch>
              <a:fillRect/>
            </a:stretch>
          </p:blipFill>
          <p:spPr bwMode="auto">
            <a:xfrm>
              <a:off x="8256589" y="5862638"/>
              <a:ext cx="1411287" cy="12176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4" name="Picture 17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0057"/>
            <a:stretch>
              <a:fillRect/>
            </a:stretch>
          </p:blipFill>
          <p:spPr bwMode="auto">
            <a:xfrm>
              <a:off x="9120188" y="5862638"/>
              <a:ext cx="1435100" cy="12176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5" name="Picture 1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92601" y="76200"/>
              <a:ext cx="3292475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pole tekstowe 1"/>
            <p:cNvSpPr txBox="1"/>
            <p:nvPr/>
          </p:nvSpPr>
          <p:spPr>
            <a:xfrm>
              <a:off x="2275112" y="2711382"/>
              <a:ext cx="764177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pl-PL" sz="3200" dirty="0"/>
            </a:p>
          </p:txBody>
        </p:sp>
        <p:sp>
          <p:nvSpPr>
            <p:cNvPr id="16" name="pole tekstowe 15"/>
            <p:cNvSpPr txBox="1"/>
            <p:nvPr/>
          </p:nvSpPr>
          <p:spPr>
            <a:xfrm>
              <a:off x="4068416" y="3932783"/>
              <a:ext cx="8123582" cy="1692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pl-PL" sz="2400" dirty="0"/>
            </a:p>
            <a:p>
              <a:r>
                <a:rPr lang="pl-PL" sz="2400" dirty="0"/>
                <a:t>Promotor: prof. dr hab. Ewa Filipiak</a:t>
              </a:r>
            </a:p>
            <a:p>
              <a:r>
                <a:rPr lang="pl-PL" sz="2400" dirty="0"/>
                <a:t>Kierunek: Pedagogika o specjalności pedagogika wczesnoszkolna</a:t>
              </a:r>
            </a:p>
            <a:p>
              <a:endParaRPr lang="pl-PL" sz="3200" dirty="0"/>
            </a:p>
          </p:txBody>
        </p:sp>
      </p:grpSp>
      <p:sp>
        <p:nvSpPr>
          <p:cNvPr id="4" name="Prostokąt 3"/>
          <p:cNvSpPr/>
          <p:nvPr/>
        </p:nvSpPr>
        <p:spPr>
          <a:xfrm>
            <a:off x="895350" y="3233414"/>
            <a:ext cx="1070610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800" dirty="0"/>
              <a:t>Temat: </a:t>
            </a:r>
            <a:r>
              <a:rPr lang="pl-PL" sz="2800" b="1" i="1" dirty="0"/>
              <a:t>Klimat szkoły w opinii uczniów klas kończących I </a:t>
            </a:r>
            <a:r>
              <a:rPr lang="pl-PL" sz="2800" b="1" i="1" dirty="0" err="1"/>
              <a:t>i</a:t>
            </a:r>
            <a:r>
              <a:rPr lang="pl-PL" sz="2800" b="1" i="1" dirty="0"/>
              <a:t> II etap </a:t>
            </a:r>
          </a:p>
          <a:p>
            <a:pPr algn="ctr"/>
            <a:r>
              <a:rPr lang="pl-PL" sz="2800" b="1" i="1" dirty="0"/>
              <a:t>szkoły podstawowej </a:t>
            </a:r>
            <a:endParaRPr lang="pl-PL" sz="2800" b="1" i="1" dirty="0">
              <a:effectLst/>
            </a:endParaRPr>
          </a:p>
        </p:txBody>
      </p:sp>
      <p:sp>
        <p:nvSpPr>
          <p:cNvPr id="6" name="pole tekstowe 5"/>
          <p:cNvSpPr txBox="1"/>
          <p:nvPr/>
        </p:nvSpPr>
        <p:spPr>
          <a:xfrm>
            <a:off x="2210984" y="1577975"/>
            <a:ext cx="82336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b="1" dirty="0"/>
              <a:t>I miejsce</a:t>
            </a:r>
          </a:p>
          <a:p>
            <a:pPr algn="ctr"/>
            <a:r>
              <a:rPr lang="pl-PL" sz="2800" b="1" dirty="0"/>
              <a:t> w Konkursie  na Najlepszego  Magistranta  </a:t>
            </a:r>
          </a:p>
        </p:txBody>
      </p:sp>
      <p:sp>
        <p:nvSpPr>
          <p:cNvPr id="5" name="Prostokąt 4"/>
          <p:cNvSpPr/>
          <p:nvPr/>
        </p:nvSpPr>
        <p:spPr>
          <a:xfrm>
            <a:off x="4999056" y="2622535"/>
            <a:ext cx="308725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2800" b="1" dirty="0">
                <a:solidFill>
                  <a:srgbClr val="FF0000"/>
                </a:solidFill>
              </a:rPr>
              <a:t>Iwona </a:t>
            </a:r>
            <a:r>
              <a:rPr lang="pl-PL" sz="2800" b="1" dirty="0" err="1">
                <a:solidFill>
                  <a:srgbClr val="FF0000"/>
                </a:solidFill>
              </a:rPr>
              <a:t>Ramobowicz</a:t>
            </a:r>
            <a:endParaRPr lang="pl-PL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24927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a 2"/>
          <p:cNvGrpSpPr/>
          <p:nvPr/>
        </p:nvGrpSpPr>
        <p:grpSpPr>
          <a:xfrm>
            <a:off x="0" y="0"/>
            <a:ext cx="12973050" cy="7578727"/>
            <a:chOff x="-1" y="-100013"/>
            <a:chExt cx="12973050" cy="7578727"/>
          </a:xfrm>
        </p:grpSpPr>
        <p:pic>
          <p:nvPicPr>
            <p:cNvPr id="3074" name="Picture 2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7964" y="979489"/>
              <a:ext cx="6313487" cy="6499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Rectangle 14"/>
            <p:cNvSpPr/>
            <p:nvPr/>
          </p:nvSpPr>
          <p:spPr>
            <a:xfrm>
              <a:off x="-1" y="-100013"/>
              <a:ext cx="12191999" cy="690800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50000"/>
                    <a:alpha val="20000"/>
                  </a:schemeClr>
                </a:gs>
                <a:gs pos="50000">
                  <a:schemeClr val="bg1">
                    <a:lumMod val="85000"/>
                    <a:alpha val="20000"/>
                  </a:schemeClr>
                </a:gs>
                <a:gs pos="100000">
                  <a:schemeClr val="bg1">
                    <a:alpha val="20000"/>
                  </a:schemeClr>
                </a:gs>
              </a:gsLst>
              <a:lin ang="5400000" scaled="1"/>
              <a:tileRect/>
            </a:gradFill>
          </p:spPr>
          <p:style>
            <a:lnRef idx="1">
              <a:schemeClr val="dk1"/>
            </a:lnRef>
            <a:fillRef idx="100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0" y="5707537"/>
              <a:ext cx="12192000" cy="1430338"/>
            </a:xfrm>
            <a:prstGeom prst="rect">
              <a:avLst/>
            </a:prstGeom>
            <a:solidFill>
              <a:srgbClr val="AB3124"/>
            </a:solidFill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0" y="-100013"/>
              <a:ext cx="12191999" cy="1401763"/>
            </a:xfrm>
            <a:prstGeom prst="rect">
              <a:avLst/>
            </a:prstGeom>
            <a:solidFill>
              <a:srgbClr val="AB3124"/>
            </a:solidFill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pic>
          <p:nvPicPr>
            <p:cNvPr id="3078" name="Picture 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8838" b="6241"/>
            <a:stretch>
              <a:fillRect/>
            </a:stretch>
          </p:blipFill>
          <p:spPr bwMode="auto">
            <a:xfrm>
              <a:off x="3143251" y="428626"/>
              <a:ext cx="5591175" cy="13446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Rectangle 8"/>
            <p:cNvSpPr/>
            <p:nvPr/>
          </p:nvSpPr>
          <p:spPr>
            <a:xfrm>
              <a:off x="117566" y="1355883"/>
              <a:ext cx="11978640" cy="12207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775520" y="6165305"/>
              <a:ext cx="6447070" cy="46166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pl-PL" sz="1200" dirty="0">
                  <a:ln w="3175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rgbClr val="FFFFFF"/>
                  </a:solidFill>
                  <a:latin typeface="Arial" pitchFamily="34" charset="0"/>
                </a:rPr>
                <a:t>Organizatorzy:</a:t>
              </a:r>
            </a:p>
            <a:p>
              <a:pPr>
                <a:defRPr/>
              </a:pPr>
              <a:r>
                <a:rPr lang="pl-PL" sz="1200" dirty="0">
                  <a:ln w="3175" cmpd="sng">
                    <a:noFill/>
                    <a:prstDash val="solid"/>
                  </a:ln>
                  <a:solidFill>
                    <a:srgbClr val="FFFFFF"/>
                  </a:solidFill>
                  <a:latin typeface="Arial" pitchFamily="34" charset="0"/>
                </a:rPr>
                <a:t>Instytut Pedagogiki, Wydział Pedagogiki i Psychologii, Uniwersytet Kazimierza Wielkiego</a:t>
              </a:r>
              <a:endParaRPr lang="en-US" sz="1200" dirty="0">
                <a:ln w="3175" cmpd="sng">
                  <a:noFill/>
                  <a:prstDash val="solid"/>
                </a:ln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213360" y="5777496"/>
              <a:ext cx="11978640" cy="14925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pic>
          <p:nvPicPr>
            <p:cNvPr id="3083" name="Picture 18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0380"/>
            <a:stretch>
              <a:fillRect/>
            </a:stretch>
          </p:blipFill>
          <p:spPr bwMode="auto">
            <a:xfrm>
              <a:off x="8256589" y="5862638"/>
              <a:ext cx="1411287" cy="12176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4" name="Picture 17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0057"/>
            <a:stretch>
              <a:fillRect/>
            </a:stretch>
          </p:blipFill>
          <p:spPr bwMode="auto">
            <a:xfrm>
              <a:off x="9120188" y="5862638"/>
              <a:ext cx="1435100" cy="12176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5" name="Picture 1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92601" y="76200"/>
              <a:ext cx="3292475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pole tekstowe 1"/>
            <p:cNvSpPr txBox="1"/>
            <p:nvPr/>
          </p:nvSpPr>
          <p:spPr>
            <a:xfrm>
              <a:off x="2275112" y="2711382"/>
              <a:ext cx="764177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pl-PL" sz="3200" dirty="0"/>
            </a:p>
          </p:txBody>
        </p:sp>
        <p:sp>
          <p:nvSpPr>
            <p:cNvPr id="16" name="pole tekstowe 15"/>
            <p:cNvSpPr txBox="1"/>
            <p:nvPr/>
          </p:nvSpPr>
          <p:spPr>
            <a:xfrm>
              <a:off x="4691269" y="4192648"/>
              <a:ext cx="8281780" cy="1692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2400" dirty="0"/>
                <a:t>Promotor: dr hab. </a:t>
              </a:r>
              <a:r>
                <a:rPr lang="pl-PL" sz="2400"/>
                <a:t>Halina Guzy-Steinke, </a:t>
              </a:r>
              <a:r>
                <a:rPr lang="pl-PL" sz="2400" dirty="0"/>
                <a:t>prof. </a:t>
              </a:r>
              <a:r>
                <a:rPr lang="pl-PL" sz="2400" dirty="0" err="1"/>
                <a:t>nadzw</a:t>
              </a:r>
              <a:r>
                <a:rPr lang="pl-PL" sz="2400" dirty="0"/>
                <a:t>. </a:t>
              </a:r>
            </a:p>
            <a:p>
              <a:r>
                <a:rPr lang="pl-PL" sz="2400" dirty="0"/>
                <a:t>Kierunek: Pedagogika o specjalności pedagogika społeczna </a:t>
              </a:r>
            </a:p>
            <a:p>
              <a:r>
                <a:rPr lang="pl-PL" sz="2400" dirty="0"/>
                <a:t>	z organizacją i rewitalizacją społeczności lokalnej</a:t>
              </a:r>
            </a:p>
            <a:p>
              <a:endParaRPr lang="pl-PL" sz="3200" dirty="0"/>
            </a:p>
          </p:txBody>
        </p:sp>
      </p:grpSp>
      <p:sp>
        <p:nvSpPr>
          <p:cNvPr id="4" name="Prostokąt 3"/>
          <p:cNvSpPr/>
          <p:nvPr/>
        </p:nvSpPr>
        <p:spPr>
          <a:xfrm>
            <a:off x="849630" y="3253412"/>
            <a:ext cx="1070610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800" dirty="0"/>
              <a:t>Temat: </a:t>
            </a:r>
            <a:r>
              <a:rPr lang="pl-PL" sz="2800" b="1" i="1" dirty="0"/>
              <a:t>Krajobraz ulicznego grania na przykładzie ulicznych </a:t>
            </a:r>
          </a:p>
          <a:p>
            <a:pPr algn="ctr"/>
            <a:r>
              <a:rPr lang="pl-PL" sz="2800" b="1" i="1" dirty="0"/>
              <a:t>muzyków Torunia</a:t>
            </a:r>
            <a:endParaRPr lang="pl-PL" sz="2800" b="1" i="1" dirty="0">
              <a:effectLst/>
            </a:endParaRPr>
          </a:p>
        </p:txBody>
      </p:sp>
      <p:sp>
        <p:nvSpPr>
          <p:cNvPr id="6" name="pole tekstowe 5"/>
          <p:cNvSpPr txBox="1"/>
          <p:nvPr/>
        </p:nvSpPr>
        <p:spPr>
          <a:xfrm>
            <a:off x="2210984" y="1577975"/>
            <a:ext cx="82336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b="1" dirty="0"/>
              <a:t>I miejsce</a:t>
            </a:r>
          </a:p>
          <a:p>
            <a:pPr algn="ctr"/>
            <a:r>
              <a:rPr lang="pl-PL" sz="2800" b="1" dirty="0"/>
              <a:t> w Konkursie  na Najlepszego  Magistranta  </a:t>
            </a:r>
          </a:p>
        </p:txBody>
      </p:sp>
      <p:sp>
        <p:nvSpPr>
          <p:cNvPr id="5" name="Prostokąt 4"/>
          <p:cNvSpPr/>
          <p:nvPr/>
        </p:nvSpPr>
        <p:spPr>
          <a:xfrm>
            <a:off x="5378302" y="2636111"/>
            <a:ext cx="21359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2800" b="1" dirty="0">
                <a:solidFill>
                  <a:srgbClr val="FF0000"/>
                </a:solidFill>
              </a:rPr>
              <a:t>Monika Oleś </a:t>
            </a:r>
          </a:p>
        </p:txBody>
      </p:sp>
    </p:spTree>
    <p:extLst>
      <p:ext uri="{BB962C8B-B14F-4D97-AF65-F5344CB8AC3E}">
        <p14:creationId xmlns:p14="http://schemas.microsoft.com/office/powerpoint/2010/main" val="11015687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a 2"/>
          <p:cNvGrpSpPr/>
          <p:nvPr/>
        </p:nvGrpSpPr>
        <p:grpSpPr>
          <a:xfrm>
            <a:off x="0" y="0"/>
            <a:ext cx="12206289" cy="7578727"/>
            <a:chOff x="-1" y="-100013"/>
            <a:chExt cx="12206289" cy="7578727"/>
          </a:xfrm>
        </p:grpSpPr>
        <p:pic>
          <p:nvPicPr>
            <p:cNvPr id="3074" name="Picture 2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7964" y="979489"/>
              <a:ext cx="6313487" cy="6499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Rectangle 14"/>
            <p:cNvSpPr/>
            <p:nvPr/>
          </p:nvSpPr>
          <p:spPr>
            <a:xfrm>
              <a:off x="-1" y="-100013"/>
              <a:ext cx="12191999" cy="690800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50000"/>
                    <a:alpha val="20000"/>
                  </a:schemeClr>
                </a:gs>
                <a:gs pos="50000">
                  <a:schemeClr val="bg1">
                    <a:lumMod val="85000"/>
                    <a:alpha val="20000"/>
                  </a:schemeClr>
                </a:gs>
                <a:gs pos="100000">
                  <a:schemeClr val="bg1">
                    <a:alpha val="20000"/>
                  </a:schemeClr>
                </a:gs>
              </a:gsLst>
              <a:lin ang="5400000" scaled="1"/>
              <a:tileRect/>
            </a:gradFill>
          </p:spPr>
          <p:style>
            <a:lnRef idx="1">
              <a:schemeClr val="dk1"/>
            </a:lnRef>
            <a:fillRef idx="100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0" y="5707537"/>
              <a:ext cx="12192000" cy="1430338"/>
            </a:xfrm>
            <a:prstGeom prst="rect">
              <a:avLst/>
            </a:prstGeom>
            <a:solidFill>
              <a:srgbClr val="AB3124"/>
            </a:solidFill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0" y="-100013"/>
              <a:ext cx="12191999" cy="1401763"/>
            </a:xfrm>
            <a:prstGeom prst="rect">
              <a:avLst/>
            </a:prstGeom>
            <a:solidFill>
              <a:srgbClr val="AB3124"/>
            </a:solidFill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pic>
          <p:nvPicPr>
            <p:cNvPr id="3078" name="Picture 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8838" b="6241"/>
            <a:stretch>
              <a:fillRect/>
            </a:stretch>
          </p:blipFill>
          <p:spPr bwMode="auto">
            <a:xfrm>
              <a:off x="3143251" y="428626"/>
              <a:ext cx="5591175" cy="13446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Rectangle 8"/>
            <p:cNvSpPr/>
            <p:nvPr/>
          </p:nvSpPr>
          <p:spPr>
            <a:xfrm>
              <a:off x="117566" y="1355883"/>
              <a:ext cx="11978640" cy="12207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775520" y="6165305"/>
              <a:ext cx="6447070" cy="46166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pl-PL" sz="1200" dirty="0">
                  <a:ln w="3175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rgbClr val="FFFFFF"/>
                  </a:solidFill>
                  <a:latin typeface="Arial" pitchFamily="34" charset="0"/>
                </a:rPr>
                <a:t>Organizatorzy:</a:t>
              </a:r>
            </a:p>
            <a:p>
              <a:pPr>
                <a:defRPr/>
              </a:pPr>
              <a:r>
                <a:rPr lang="pl-PL" sz="1200" dirty="0">
                  <a:ln w="3175" cmpd="sng">
                    <a:noFill/>
                    <a:prstDash val="solid"/>
                  </a:ln>
                  <a:solidFill>
                    <a:srgbClr val="FFFFFF"/>
                  </a:solidFill>
                  <a:latin typeface="Arial" pitchFamily="34" charset="0"/>
                </a:rPr>
                <a:t>Instytut Pedagogiki, Wydział Pedagogiki i Psychologii, Uniwersytet Kazimierza Wielkiego</a:t>
              </a:r>
              <a:endParaRPr lang="en-US" sz="1200" dirty="0">
                <a:ln w="3175" cmpd="sng">
                  <a:noFill/>
                  <a:prstDash val="solid"/>
                </a:ln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213360" y="5777496"/>
              <a:ext cx="11978640" cy="14925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pic>
          <p:nvPicPr>
            <p:cNvPr id="3083" name="Picture 18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0380"/>
            <a:stretch>
              <a:fillRect/>
            </a:stretch>
          </p:blipFill>
          <p:spPr bwMode="auto">
            <a:xfrm>
              <a:off x="8256589" y="5862638"/>
              <a:ext cx="1411287" cy="12176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4" name="Picture 17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0057"/>
            <a:stretch>
              <a:fillRect/>
            </a:stretch>
          </p:blipFill>
          <p:spPr bwMode="auto">
            <a:xfrm>
              <a:off x="9120188" y="5862638"/>
              <a:ext cx="1435100" cy="12176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5" name="Picture 1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92601" y="76200"/>
              <a:ext cx="3292475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pole tekstowe 1"/>
            <p:cNvSpPr txBox="1"/>
            <p:nvPr/>
          </p:nvSpPr>
          <p:spPr>
            <a:xfrm>
              <a:off x="2275112" y="2711382"/>
              <a:ext cx="764177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pl-PL" sz="3200" dirty="0"/>
            </a:p>
          </p:txBody>
        </p:sp>
        <p:sp>
          <p:nvSpPr>
            <p:cNvPr id="16" name="pole tekstowe 15"/>
            <p:cNvSpPr txBox="1"/>
            <p:nvPr/>
          </p:nvSpPr>
          <p:spPr>
            <a:xfrm>
              <a:off x="4306890" y="4149779"/>
              <a:ext cx="7899398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pl-PL" sz="2400" b="1" i="1" dirty="0"/>
            </a:p>
            <a:p>
              <a:r>
                <a:rPr lang="pl-PL" sz="2400" dirty="0"/>
                <a:t>Promotor: dr hab. Ewa Kubiak-Szymborska, prof. </a:t>
              </a:r>
              <a:r>
                <a:rPr lang="pl-PL" sz="2400" dirty="0" err="1"/>
                <a:t>nadzw</a:t>
              </a:r>
              <a:r>
                <a:rPr lang="pl-PL" sz="2400" dirty="0"/>
                <a:t>.</a:t>
              </a:r>
            </a:p>
            <a:p>
              <a:r>
                <a:rPr lang="pl-PL" sz="2400" dirty="0"/>
                <a:t>Kierunek: Pedagogika o specjalności  pedagogika opiekuńcza</a:t>
              </a:r>
              <a:endParaRPr lang="pl-PL" sz="3200" dirty="0"/>
            </a:p>
          </p:txBody>
        </p:sp>
      </p:grpSp>
      <p:sp>
        <p:nvSpPr>
          <p:cNvPr id="4" name="Prostokąt 3"/>
          <p:cNvSpPr/>
          <p:nvPr/>
        </p:nvSpPr>
        <p:spPr>
          <a:xfrm>
            <a:off x="895350" y="3300182"/>
            <a:ext cx="1070610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800" dirty="0"/>
              <a:t>Temat: </a:t>
            </a:r>
            <a:r>
              <a:rPr lang="pl-PL" sz="2800" b="1" i="1" dirty="0"/>
              <a:t>Działalność youtuberów jako </a:t>
            </a:r>
            <a:r>
              <a:rPr lang="pl-PL" sz="2800" b="1" i="1" dirty="0" err="1"/>
              <a:t>współwyznacznik</a:t>
            </a:r>
            <a:r>
              <a:rPr lang="pl-PL" sz="2800" b="1" i="1" dirty="0"/>
              <a:t> aktywności współczesnych adolescentów</a:t>
            </a:r>
            <a:endParaRPr lang="pl-PL" sz="2800" b="1" i="1" dirty="0">
              <a:effectLst/>
            </a:endParaRPr>
          </a:p>
        </p:txBody>
      </p:sp>
      <p:sp>
        <p:nvSpPr>
          <p:cNvPr id="6" name="pole tekstowe 5"/>
          <p:cNvSpPr txBox="1"/>
          <p:nvPr/>
        </p:nvSpPr>
        <p:spPr>
          <a:xfrm>
            <a:off x="2210984" y="1577975"/>
            <a:ext cx="82336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b="1" dirty="0"/>
              <a:t>II miejsce</a:t>
            </a:r>
          </a:p>
          <a:p>
            <a:pPr algn="ctr"/>
            <a:r>
              <a:rPr lang="pl-PL" sz="2800" b="1" dirty="0"/>
              <a:t> w Konkursie  na Najlepszego  Magistranta  </a:t>
            </a:r>
          </a:p>
        </p:txBody>
      </p:sp>
      <p:sp>
        <p:nvSpPr>
          <p:cNvPr id="5" name="Prostokąt 4"/>
          <p:cNvSpPr/>
          <p:nvPr/>
        </p:nvSpPr>
        <p:spPr>
          <a:xfrm>
            <a:off x="4793210" y="2647070"/>
            <a:ext cx="400808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2800" b="1" dirty="0">
                <a:solidFill>
                  <a:srgbClr val="FF0000"/>
                </a:solidFill>
              </a:rPr>
              <a:t>Justyna Anna Paczkowska</a:t>
            </a:r>
          </a:p>
        </p:txBody>
      </p:sp>
    </p:spTree>
    <p:extLst>
      <p:ext uri="{BB962C8B-B14F-4D97-AF65-F5344CB8AC3E}">
        <p14:creationId xmlns:p14="http://schemas.microsoft.com/office/powerpoint/2010/main" val="11015687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a 2"/>
          <p:cNvGrpSpPr/>
          <p:nvPr/>
        </p:nvGrpSpPr>
        <p:grpSpPr>
          <a:xfrm>
            <a:off x="0" y="0"/>
            <a:ext cx="12192001" cy="7578727"/>
            <a:chOff x="-1" y="-100013"/>
            <a:chExt cx="12192001" cy="7578727"/>
          </a:xfrm>
        </p:grpSpPr>
        <p:pic>
          <p:nvPicPr>
            <p:cNvPr id="3074" name="Picture 2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7964" y="979489"/>
              <a:ext cx="6313487" cy="6499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Rectangle 14"/>
            <p:cNvSpPr/>
            <p:nvPr/>
          </p:nvSpPr>
          <p:spPr>
            <a:xfrm>
              <a:off x="-1" y="-100013"/>
              <a:ext cx="12191999" cy="690800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50000"/>
                    <a:alpha val="20000"/>
                  </a:schemeClr>
                </a:gs>
                <a:gs pos="50000">
                  <a:schemeClr val="bg1">
                    <a:lumMod val="85000"/>
                    <a:alpha val="20000"/>
                  </a:schemeClr>
                </a:gs>
                <a:gs pos="100000">
                  <a:schemeClr val="bg1">
                    <a:alpha val="20000"/>
                  </a:schemeClr>
                </a:gs>
              </a:gsLst>
              <a:lin ang="5400000" scaled="1"/>
              <a:tileRect/>
            </a:gradFill>
          </p:spPr>
          <p:style>
            <a:lnRef idx="1">
              <a:schemeClr val="dk1"/>
            </a:lnRef>
            <a:fillRef idx="100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0" y="5707537"/>
              <a:ext cx="12192000" cy="1430338"/>
            </a:xfrm>
            <a:prstGeom prst="rect">
              <a:avLst/>
            </a:prstGeom>
            <a:solidFill>
              <a:srgbClr val="AB3124"/>
            </a:solidFill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0" y="-100013"/>
              <a:ext cx="12191999" cy="1401763"/>
            </a:xfrm>
            <a:prstGeom prst="rect">
              <a:avLst/>
            </a:prstGeom>
            <a:solidFill>
              <a:srgbClr val="AB3124"/>
            </a:solidFill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pic>
          <p:nvPicPr>
            <p:cNvPr id="3078" name="Picture 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8838" b="6241"/>
            <a:stretch>
              <a:fillRect/>
            </a:stretch>
          </p:blipFill>
          <p:spPr bwMode="auto">
            <a:xfrm>
              <a:off x="3143251" y="428626"/>
              <a:ext cx="5591175" cy="13446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Rectangle 8"/>
            <p:cNvSpPr/>
            <p:nvPr/>
          </p:nvSpPr>
          <p:spPr>
            <a:xfrm>
              <a:off x="117566" y="1355883"/>
              <a:ext cx="11978640" cy="12207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775520" y="6165305"/>
              <a:ext cx="6447070" cy="46166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pl-PL" sz="1200" dirty="0">
                  <a:ln w="3175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rgbClr val="FFFFFF"/>
                  </a:solidFill>
                  <a:latin typeface="Arial" pitchFamily="34" charset="0"/>
                </a:rPr>
                <a:t>Organizatorzy:</a:t>
              </a:r>
            </a:p>
            <a:p>
              <a:pPr>
                <a:defRPr/>
              </a:pPr>
              <a:r>
                <a:rPr lang="pl-PL" sz="1200" dirty="0">
                  <a:ln w="3175" cmpd="sng">
                    <a:noFill/>
                    <a:prstDash val="solid"/>
                  </a:ln>
                  <a:solidFill>
                    <a:srgbClr val="FFFFFF"/>
                  </a:solidFill>
                  <a:latin typeface="Arial" pitchFamily="34" charset="0"/>
                </a:rPr>
                <a:t>Instytut Pedagogiki, Wydział Pedagogiki i Psychologii, Uniwersytet Kazimierza Wielkiego</a:t>
              </a:r>
              <a:endParaRPr lang="en-US" sz="1200" dirty="0">
                <a:ln w="3175" cmpd="sng">
                  <a:noFill/>
                  <a:prstDash val="solid"/>
                </a:ln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213360" y="5777496"/>
              <a:ext cx="11978640" cy="14925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pic>
          <p:nvPicPr>
            <p:cNvPr id="3083" name="Picture 18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0380"/>
            <a:stretch>
              <a:fillRect/>
            </a:stretch>
          </p:blipFill>
          <p:spPr bwMode="auto">
            <a:xfrm>
              <a:off x="8256589" y="5862638"/>
              <a:ext cx="1411287" cy="12176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4" name="Picture 17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0057"/>
            <a:stretch>
              <a:fillRect/>
            </a:stretch>
          </p:blipFill>
          <p:spPr bwMode="auto">
            <a:xfrm>
              <a:off x="9120188" y="5862638"/>
              <a:ext cx="1435100" cy="12176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5" name="Picture 1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92601" y="76200"/>
              <a:ext cx="3292475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pole tekstowe 1"/>
            <p:cNvSpPr txBox="1"/>
            <p:nvPr/>
          </p:nvSpPr>
          <p:spPr>
            <a:xfrm>
              <a:off x="2275112" y="2711382"/>
              <a:ext cx="764177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pl-PL" sz="3200" dirty="0"/>
            </a:p>
          </p:txBody>
        </p:sp>
        <p:sp>
          <p:nvSpPr>
            <p:cNvPr id="16" name="pole tekstowe 15"/>
            <p:cNvSpPr txBox="1"/>
            <p:nvPr/>
          </p:nvSpPr>
          <p:spPr>
            <a:xfrm>
              <a:off x="4068416" y="4122558"/>
              <a:ext cx="8123583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pl-PL" sz="2400" dirty="0"/>
            </a:p>
            <a:p>
              <a:r>
                <a:rPr lang="pl-PL" sz="2400" dirty="0"/>
                <a:t>Promotor: dr Jolanta Nowak </a:t>
              </a:r>
            </a:p>
            <a:p>
              <a:r>
                <a:rPr lang="pl-PL" sz="2400" dirty="0"/>
                <a:t>Kierunek: Pedagogika o specjalności pedagogika wczesnoszkolna</a:t>
              </a:r>
            </a:p>
          </p:txBody>
        </p:sp>
      </p:grpSp>
      <p:sp>
        <p:nvSpPr>
          <p:cNvPr id="4" name="Prostokąt 3"/>
          <p:cNvSpPr/>
          <p:nvPr/>
        </p:nvSpPr>
        <p:spPr>
          <a:xfrm>
            <a:off x="895350" y="3254893"/>
            <a:ext cx="1070610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800" dirty="0"/>
              <a:t>Temat: </a:t>
            </a:r>
            <a:r>
              <a:rPr lang="pl-PL" sz="2800" b="1" i="1" dirty="0"/>
              <a:t>Kompetencje społeczne dzieci w klasach I-III w systemie </a:t>
            </a:r>
          </a:p>
          <a:p>
            <a:pPr algn="ctr"/>
            <a:r>
              <a:rPr lang="pl-PL" sz="2800" b="1" i="1" dirty="0"/>
              <a:t>edukacji tradycyjnej i alternatywnej</a:t>
            </a:r>
            <a:endParaRPr lang="pl-PL" sz="2800" b="1" i="1" dirty="0">
              <a:effectLst/>
            </a:endParaRPr>
          </a:p>
        </p:txBody>
      </p:sp>
      <p:sp>
        <p:nvSpPr>
          <p:cNvPr id="6" name="pole tekstowe 5"/>
          <p:cNvSpPr txBox="1"/>
          <p:nvPr/>
        </p:nvSpPr>
        <p:spPr>
          <a:xfrm>
            <a:off x="2210984" y="1577975"/>
            <a:ext cx="82336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b="1" dirty="0"/>
              <a:t>III miejsce</a:t>
            </a:r>
          </a:p>
          <a:p>
            <a:pPr algn="ctr"/>
            <a:r>
              <a:rPr lang="pl-PL" sz="2800" b="1" dirty="0"/>
              <a:t> w Konkursie  na Najlepszego  Magistranta  </a:t>
            </a:r>
          </a:p>
        </p:txBody>
      </p:sp>
      <p:sp>
        <p:nvSpPr>
          <p:cNvPr id="5" name="Prostokąt 4"/>
          <p:cNvSpPr/>
          <p:nvPr/>
        </p:nvSpPr>
        <p:spPr>
          <a:xfrm>
            <a:off x="5022574" y="2607618"/>
            <a:ext cx="30956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800" b="1" dirty="0">
                <a:solidFill>
                  <a:srgbClr val="FF0000"/>
                </a:solidFill>
              </a:rPr>
              <a:t>Sylwia Wilczyńska</a:t>
            </a:r>
          </a:p>
        </p:txBody>
      </p:sp>
    </p:spTree>
    <p:extLst>
      <p:ext uri="{BB962C8B-B14F-4D97-AF65-F5344CB8AC3E}">
        <p14:creationId xmlns:p14="http://schemas.microsoft.com/office/powerpoint/2010/main" val="9892357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a 2"/>
          <p:cNvGrpSpPr/>
          <p:nvPr/>
        </p:nvGrpSpPr>
        <p:grpSpPr>
          <a:xfrm>
            <a:off x="0" y="0"/>
            <a:ext cx="12192001" cy="7578727"/>
            <a:chOff x="-1" y="-100013"/>
            <a:chExt cx="12192001" cy="7578727"/>
          </a:xfrm>
        </p:grpSpPr>
        <p:pic>
          <p:nvPicPr>
            <p:cNvPr id="3074" name="Picture 2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7964" y="979489"/>
              <a:ext cx="6313487" cy="6499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Rectangle 14"/>
            <p:cNvSpPr/>
            <p:nvPr/>
          </p:nvSpPr>
          <p:spPr>
            <a:xfrm>
              <a:off x="-1" y="-100013"/>
              <a:ext cx="12191999" cy="690800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50000"/>
                    <a:alpha val="20000"/>
                  </a:schemeClr>
                </a:gs>
                <a:gs pos="50000">
                  <a:schemeClr val="bg1">
                    <a:lumMod val="85000"/>
                    <a:alpha val="20000"/>
                  </a:schemeClr>
                </a:gs>
                <a:gs pos="100000">
                  <a:schemeClr val="bg1">
                    <a:alpha val="20000"/>
                  </a:schemeClr>
                </a:gs>
              </a:gsLst>
              <a:lin ang="5400000" scaled="1"/>
              <a:tileRect/>
            </a:gradFill>
          </p:spPr>
          <p:style>
            <a:lnRef idx="1">
              <a:schemeClr val="dk1"/>
            </a:lnRef>
            <a:fillRef idx="100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0" y="5707537"/>
              <a:ext cx="12192000" cy="1430338"/>
            </a:xfrm>
            <a:prstGeom prst="rect">
              <a:avLst/>
            </a:prstGeom>
            <a:solidFill>
              <a:srgbClr val="AB3124"/>
            </a:solidFill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0" y="-100013"/>
              <a:ext cx="12191999" cy="1401763"/>
            </a:xfrm>
            <a:prstGeom prst="rect">
              <a:avLst/>
            </a:prstGeom>
            <a:solidFill>
              <a:srgbClr val="AB3124"/>
            </a:solidFill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pic>
          <p:nvPicPr>
            <p:cNvPr id="3078" name="Picture 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8838" b="6241"/>
            <a:stretch>
              <a:fillRect/>
            </a:stretch>
          </p:blipFill>
          <p:spPr bwMode="auto">
            <a:xfrm>
              <a:off x="3143251" y="428626"/>
              <a:ext cx="5591175" cy="13446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Rectangle 8"/>
            <p:cNvSpPr/>
            <p:nvPr/>
          </p:nvSpPr>
          <p:spPr>
            <a:xfrm>
              <a:off x="117566" y="1355883"/>
              <a:ext cx="11978640" cy="12207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775520" y="6165305"/>
              <a:ext cx="6447070" cy="46166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pl-PL" sz="1200" dirty="0">
                  <a:ln w="3175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rgbClr val="FFFFFF"/>
                  </a:solidFill>
                  <a:latin typeface="Arial" pitchFamily="34" charset="0"/>
                </a:rPr>
                <a:t>Organizatorzy:</a:t>
              </a:r>
            </a:p>
            <a:p>
              <a:pPr>
                <a:defRPr/>
              </a:pPr>
              <a:r>
                <a:rPr lang="pl-PL" sz="1200" dirty="0">
                  <a:ln w="3175" cmpd="sng">
                    <a:noFill/>
                    <a:prstDash val="solid"/>
                  </a:ln>
                  <a:solidFill>
                    <a:srgbClr val="FFFFFF"/>
                  </a:solidFill>
                  <a:latin typeface="Arial" pitchFamily="34" charset="0"/>
                </a:rPr>
                <a:t>Instytut Pedagogiki, Wydział Pedagogiki i Psychologii, Uniwersytet Kazimierza Wielkiego</a:t>
              </a:r>
              <a:endParaRPr lang="en-US" sz="1200" dirty="0">
                <a:ln w="3175" cmpd="sng">
                  <a:noFill/>
                  <a:prstDash val="solid"/>
                </a:ln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213360" y="5777496"/>
              <a:ext cx="11978640" cy="14925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pic>
          <p:nvPicPr>
            <p:cNvPr id="3083" name="Picture 18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0380"/>
            <a:stretch>
              <a:fillRect/>
            </a:stretch>
          </p:blipFill>
          <p:spPr bwMode="auto">
            <a:xfrm>
              <a:off x="8256589" y="5862638"/>
              <a:ext cx="1411287" cy="12176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4" name="Picture 17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0057"/>
            <a:stretch>
              <a:fillRect/>
            </a:stretch>
          </p:blipFill>
          <p:spPr bwMode="auto">
            <a:xfrm>
              <a:off x="9120188" y="5862638"/>
              <a:ext cx="1435100" cy="12176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5" name="Picture 1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92601" y="76200"/>
              <a:ext cx="3292475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pole tekstowe 1"/>
            <p:cNvSpPr txBox="1"/>
            <p:nvPr/>
          </p:nvSpPr>
          <p:spPr>
            <a:xfrm>
              <a:off x="2275112" y="2711382"/>
              <a:ext cx="764177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pl-PL" sz="3200" dirty="0"/>
            </a:p>
          </p:txBody>
        </p:sp>
        <p:sp>
          <p:nvSpPr>
            <p:cNvPr id="16" name="pole tekstowe 15"/>
            <p:cNvSpPr txBox="1"/>
            <p:nvPr/>
          </p:nvSpPr>
          <p:spPr>
            <a:xfrm>
              <a:off x="4916555" y="4097825"/>
              <a:ext cx="7275443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pl-PL" sz="2400" dirty="0"/>
            </a:p>
            <a:p>
              <a:r>
                <a:rPr lang="pl-PL" sz="2400" dirty="0"/>
                <a:t>Promotor: prof. dr hab. Roman </a:t>
              </a:r>
              <a:r>
                <a:rPr lang="pl-PL" sz="2400" dirty="0" err="1"/>
                <a:t>Leppert</a:t>
              </a:r>
              <a:endParaRPr lang="pl-PL" sz="2400" dirty="0"/>
            </a:p>
            <a:p>
              <a:r>
                <a:rPr lang="pl-PL" sz="2400" dirty="0"/>
                <a:t>Kierunek: Pedagogika o specjalności </a:t>
              </a:r>
              <a:r>
                <a:rPr lang="pl-PL" sz="2400" dirty="0" err="1"/>
                <a:t>ogólnopedagogiczna</a:t>
              </a:r>
              <a:endParaRPr lang="pl-PL" sz="2400" dirty="0"/>
            </a:p>
          </p:txBody>
        </p:sp>
      </p:grpSp>
      <p:sp>
        <p:nvSpPr>
          <p:cNvPr id="4" name="Prostokąt 3"/>
          <p:cNvSpPr/>
          <p:nvPr/>
        </p:nvSpPr>
        <p:spPr>
          <a:xfrm>
            <a:off x="895350" y="3254893"/>
            <a:ext cx="1070610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800" dirty="0"/>
              <a:t>Temat: </a:t>
            </a:r>
            <a:r>
              <a:rPr lang="pl-PL" sz="2800" b="1" i="1" dirty="0"/>
              <a:t>Problemy egzystencjalne osób uzależnionych od alkoholu </a:t>
            </a:r>
          </a:p>
          <a:p>
            <a:pPr algn="ctr"/>
            <a:r>
              <a:rPr lang="pl-PL" sz="2800" b="1" i="1" dirty="0"/>
              <a:t>lub narkotyków</a:t>
            </a:r>
            <a:endParaRPr lang="pl-PL" sz="2800" b="1" i="1" dirty="0">
              <a:effectLst/>
            </a:endParaRPr>
          </a:p>
        </p:txBody>
      </p:sp>
      <p:sp>
        <p:nvSpPr>
          <p:cNvPr id="6" name="pole tekstowe 5"/>
          <p:cNvSpPr txBox="1"/>
          <p:nvPr/>
        </p:nvSpPr>
        <p:spPr>
          <a:xfrm>
            <a:off x="2210984" y="1577975"/>
            <a:ext cx="82336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b="1" dirty="0"/>
              <a:t>III miejsce</a:t>
            </a:r>
          </a:p>
          <a:p>
            <a:pPr algn="ctr"/>
            <a:r>
              <a:rPr lang="pl-PL" sz="2800" b="1" dirty="0"/>
              <a:t> w Konkursie  na Najlepszego  Magistranta  </a:t>
            </a:r>
          </a:p>
        </p:txBody>
      </p:sp>
      <p:sp>
        <p:nvSpPr>
          <p:cNvPr id="5" name="Prostokąt 4"/>
          <p:cNvSpPr/>
          <p:nvPr/>
        </p:nvSpPr>
        <p:spPr>
          <a:xfrm>
            <a:off x="5515379" y="2665989"/>
            <a:ext cx="174098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2800" b="1" dirty="0">
                <a:solidFill>
                  <a:srgbClr val="FF0000"/>
                </a:solidFill>
              </a:rPr>
              <a:t>Agata Rus </a:t>
            </a:r>
          </a:p>
        </p:txBody>
      </p:sp>
    </p:spTree>
    <p:extLst>
      <p:ext uri="{BB962C8B-B14F-4D97-AF65-F5344CB8AC3E}">
        <p14:creationId xmlns:p14="http://schemas.microsoft.com/office/powerpoint/2010/main" val="9892357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a 2"/>
          <p:cNvGrpSpPr/>
          <p:nvPr/>
        </p:nvGrpSpPr>
        <p:grpSpPr>
          <a:xfrm>
            <a:off x="0" y="0"/>
            <a:ext cx="12192001" cy="7578727"/>
            <a:chOff x="-1" y="-100013"/>
            <a:chExt cx="12192001" cy="7578727"/>
          </a:xfrm>
        </p:grpSpPr>
        <p:pic>
          <p:nvPicPr>
            <p:cNvPr id="3074" name="Picture 2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7964" y="979489"/>
              <a:ext cx="6313487" cy="6499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Rectangle 14"/>
            <p:cNvSpPr/>
            <p:nvPr/>
          </p:nvSpPr>
          <p:spPr>
            <a:xfrm>
              <a:off x="-1" y="-100013"/>
              <a:ext cx="12191999" cy="690800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50000"/>
                    <a:alpha val="20000"/>
                  </a:schemeClr>
                </a:gs>
                <a:gs pos="50000">
                  <a:schemeClr val="bg1">
                    <a:lumMod val="85000"/>
                    <a:alpha val="20000"/>
                  </a:schemeClr>
                </a:gs>
                <a:gs pos="100000">
                  <a:schemeClr val="bg1">
                    <a:alpha val="20000"/>
                  </a:schemeClr>
                </a:gs>
              </a:gsLst>
              <a:lin ang="5400000" scaled="1"/>
              <a:tileRect/>
            </a:gradFill>
          </p:spPr>
          <p:style>
            <a:lnRef idx="1">
              <a:schemeClr val="dk1"/>
            </a:lnRef>
            <a:fillRef idx="100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0" y="5707537"/>
              <a:ext cx="12192000" cy="1430338"/>
            </a:xfrm>
            <a:prstGeom prst="rect">
              <a:avLst/>
            </a:prstGeom>
            <a:solidFill>
              <a:srgbClr val="AB3124"/>
            </a:solidFill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0" y="-100013"/>
              <a:ext cx="12191999" cy="1401763"/>
            </a:xfrm>
            <a:prstGeom prst="rect">
              <a:avLst/>
            </a:prstGeom>
            <a:solidFill>
              <a:srgbClr val="AB3124"/>
            </a:solidFill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pic>
          <p:nvPicPr>
            <p:cNvPr id="3078" name="Picture 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8838" b="6241"/>
            <a:stretch>
              <a:fillRect/>
            </a:stretch>
          </p:blipFill>
          <p:spPr bwMode="auto">
            <a:xfrm>
              <a:off x="3143251" y="428626"/>
              <a:ext cx="5591175" cy="13446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Rectangle 8"/>
            <p:cNvSpPr/>
            <p:nvPr/>
          </p:nvSpPr>
          <p:spPr>
            <a:xfrm>
              <a:off x="117566" y="1355883"/>
              <a:ext cx="11978640" cy="12207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775520" y="6165305"/>
              <a:ext cx="6447070" cy="46166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pl-PL" sz="1200" dirty="0">
                  <a:ln w="3175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rgbClr val="FFFFFF"/>
                  </a:solidFill>
                  <a:latin typeface="Arial" pitchFamily="34" charset="0"/>
                </a:rPr>
                <a:t>Organizatorzy:</a:t>
              </a:r>
            </a:p>
            <a:p>
              <a:pPr>
                <a:defRPr/>
              </a:pPr>
              <a:r>
                <a:rPr lang="pl-PL" sz="1200" dirty="0">
                  <a:ln w="3175" cmpd="sng">
                    <a:noFill/>
                    <a:prstDash val="solid"/>
                  </a:ln>
                  <a:solidFill>
                    <a:srgbClr val="FFFFFF"/>
                  </a:solidFill>
                  <a:latin typeface="Arial" pitchFamily="34" charset="0"/>
                </a:rPr>
                <a:t>Instytut Pedagogiki, Wydział Pedagogiki i Psychologii, Uniwersytet Kazimierza Wielkiego</a:t>
              </a:r>
              <a:endParaRPr lang="en-US" sz="1200" dirty="0">
                <a:ln w="3175" cmpd="sng">
                  <a:noFill/>
                  <a:prstDash val="solid"/>
                </a:ln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213360" y="5777496"/>
              <a:ext cx="11978640" cy="14925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pic>
          <p:nvPicPr>
            <p:cNvPr id="3083" name="Picture 18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0380"/>
            <a:stretch>
              <a:fillRect/>
            </a:stretch>
          </p:blipFill>
          <p:spPr bwMode="auto">
            <a:xfrm>
              <a:off x="8256589" y="5862638"/>
              <a:ext cx="1411287" cy="12176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4" name="Picture 17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0057"/>
            <a:stretch>
              <a:fillRect/>
            </a:stretch>
          </p:blipFill>
          <p:spPr bwMode="auto">
            <a:xfrm>
              <a:off x="9120188" y="5862638"/>
              <a:ext cx="1435100" cy="12176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5" name="Picture 1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92601" y="76200"/>
              <a:ext cx="3292475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pole tekstowe 1"/>
            <p:cNvSpPr txBox="1"/>
            <p:nvPr/>
          </p:nvSpPr>
          <p:spPr>
            <a:xfrm>
              <a:off x="2275112" y="2711382"/>
              <a:ext cx="764177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pl-PL" sz="3200" dirty="0"/>
            </a:p>
          </p:txBody>
        </p:sp>
        <p:sp>
          <p:nvSpPr>
            <p:cNvPr id="16" name="pole tekstowe 15"/>
            <p:cNvSpPr txBox="1"/>
            <p:nvPr/>
          </p:nvSpPr>
          <p:spPr>
            <a:xfrm>
              <a:off x="5638799" y="3831044"/>
              <a:ext cx="6553199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pl-PL" sz="2400" dirty="0"/>
            </a:p>
            <a:p>
              <a:r>
                <a:rPr lang="pl-PL" sz="2400" dirty="0"/>
                <a:t>Promotor: dr Agnieszka Hamerlińska</a:t>
              </a:r>
            </a:p>
            <a:p>
              <a:r>
                <a:rPr lang="pl-PL" sz="2400" dirty="0"/>
                <a:t>Kierunek: Pedagogika o specjalności logopedia</a:t>
              </a:r>
            </a:p>
          </p:txBody>
        </p:sp>
      </p:grpSp>
      <p:sp>
        <p:nvSpPr>
          <p:cNvPr id="4" name="Prostokąt 3"/>
          <p:cNvSpPr/>
          <p:nvPr/>
        </p:nvSpPr>
        <p:spPr>
          <a:xfrm>
            <a:off x="974773" y="3313570"/>
            <a:ext cx="1070610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800" dirty="0"/>
              <a:t>Temat: </a:t>
            </a:r>
            <a:r>
              <a:rPr lang="pl-PL" sz="2800" b="1" i="1" dirty="0"/>
              <a:t>Postawa pracodawców do osób jąkających się</a:t>
            </a:r>
            <a:endParaRPr lang="pl-PL" sz="2800" b="1" i="1" dirty="0">
              <a:effectLst/>
            </a:endParaRPr>
          </a:p>
        </p:txBody>
      </p:sp>
      <p:sp>
        <p:nvSpPr>
          <p:cNvPr id="6" name="pole tekstowe 5"/>
          <p:cNvSpPr txBox="1"/>
          <p:nvPr/>
        </p:nvSpPr>
        <p:spPr>
          <a:xfrm>
            <a:off x="2210984" y="1577975"/>
            <a:ext cx="82336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b="1" dirty="0"/>
              <a:t>Uczestnictwo</a:t>
            </a:r>
          </a:p>
          <a:p>
            <a:pPr algn="ctr"/>
            <a:r>
              <a:rPr lang="pl-PL" sz="2800" b="1" dirty="0"/>
              <a:t> w Konkursie  na Najlepszego  Magistranta  </a:t>
            </a:r>
          </a:p>
        </p:txBody>
      </p:sp>
      <p:sp>
        <p:nvSpPr>
          <p:cNvPr id="5" name="Prostokąt 4"/>
          <p:cNvSpPr/>
          <p:nvPr/>
        </p:nvSpPr>
        <p:spPr>
          <a:xfrm>
            <a:off x="4793210" y="2647070"/>
            <a:ext cx="37491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800" b="1" dirty="0">
                <a:solidFill>
                  <a:srgbClr val="FF0000"/>
                </a:solidFill>
              </a:rPr>
              <a:t>Marta Olejnik-Kozicka </a:t>
            </a:r>
          </a:p>
        </p:txBody>
      </p:sp>
    </p:spTree>
    <p:extLst>
      <p:ext uri="{BB962C8B-B14F-4D97-AF65-F5344CB8AC3E}">
        <p14:creationId xmlns:p14="http://schemas.microsoft.com/office/powerpoint/2010/main" val="1771476225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99</TotalTime>
  <Words>548</Words>
  <Application>Microsoft Office PowerPoint</Application>
  <PresentationFormat>Panoramiczny</PresentationFormat>
  <Paragraphs>117</Paragraphs>
  <Slides>12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kamyk</dc:creator>
  <cp:lastModifiedBy>Aga</cp:lastModifiedBy>
  <cp:revision>15</cp:revision>
  <dcterms:created xsi:type="dcterms:W3CDTF">2017-05-28T10:56:06Z</dcterms:created>
  <dcterms:modified xsi:type="dcterms:W3CDTF">2017-06-12T07:27:50Z</dcterms:modified>
</cp:coreProperties>
</file>